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633"/>
    <p:restoredTop sz="94713"/>
  </p:normalViewPr>
  <p:slideViewPr>
    <p:cSldViewPr snapToGrid="0" snapToObjects="1">
      <p:cViewPr varScale="1">
        <p:scale>
          <a:sx n="80" d="100"/>
          <a:sy n="80" d="100"/>
        </p:scale>
        <p:origin x="270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07.03.2020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07.03.2020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algn="l">
              <a:lnSpc>
                <a:spcPct val="100000"/>
              </a:lnSpc>
            </a:pPr>
            <a:endParaRPr sz="1400">
              <a:solidFill>
                <a:srgbClr val="676B6F"/>
              </a:solidFill>
              <a:latin typeface="Microsoft YaHei"/>
              <a:ea typeface="Microsoft YaHe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</a:t>
            </a:fld>
            <a:endParaRPr lang="cs-CZ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07.03.2020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algn="l">
              <a:lnSpc>
                <a:spcPct val="100000"/>
              </a:lnSpc>
            </a:pPr>
            <a:endParaRPr sz="1400">
              <a:solidFill>
                <a:srgbClr val="676B6F"/>
              </a:solidFill>
              <a:latin typeface="Microsoft YaHei"/>
              <a:ea typeface="Microsoft YaHe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10</a:t>
            </a:fld>
            <a:endParaRPr lang="cs-CZ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07.03.2020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algn="l">
              <a:lnSpc>
                <a:spcPct val="100000"/>
              </a:lnSpc>
            </a:pPr>
            <a:endParaRPr sz="1400">
              <a:solidFill>
                <a:srgbClr val="676B6F"/>
              </a:solidFill>
              <a:latin typeface="Microsoft YaHei"/>
              <a:ea typeface="Microsoft YaHe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11</a:t>
            </a:fld>
            <a:endParaRPr lang="cs-CZ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07.03.2020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algn="l">
              <a:lnSpc>
                <a:spcPct val="100000"/>
              </a:lnSpc>
            </a:pPr>
            <a:endParaRPr sz="1400">
              <a:solidFill>
                <a:srgbClr val="676B6F"/>
              </a:solidFill>
              <a:latin typeface="Microsoft YaHei"/>
              <a:ea typeface="Microsoft YaHe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12</a:t>
            </a:fld>
            <a:endParaRPr lang="cs-CZ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07.03.2020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algn="l">
              <a:lnSpc>
                <a:spcPct val="100000"/>
              </a:lnSpc>
            </a:pPr>
            <a:endParaRPr sz="1400">
              <a:solidFill>
                <a:srgbClr val="676B6F"/>
              </a:solidFill>
              <a:latin typeface="Microsoft YaHei"/>
              <a:ea typeface="Microsoft YaHe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13</a:t>
            </a:fld>
            <a:endParaRPr lang="cs-CZ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07.03.2020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algn="l">
              <a:lnSpc>
                <a:spcPct val="100000"/>
              </a:lnSpc>
            </a:pPr>
            <a:endParaRPr sz="1400">
              <a:solidFill>
                <a:srgbClr val="676B6F"/>
              </a:solidFill>
              <a:latin typeface="Microsoft YaHei"/>
              <a:ea typeface="Microsoft YaHe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14</a:t>
            </a:fld>
            <a:endParaRPr lang="cs-CZ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07.03.2020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algn="l">
              <a:lnSpc>
                <a:spcPct val="100000"/>
              </a:lnSpc>
            </a:pPr>
            <a:endParaRPr sz="1400">
              <a:solidFill>
                <a:srgbClr val="676B6F"/>
              </a:solidFill>
              <a:latin typeface="Microsoft YaHei"/>
              <a:ea typeface="Microsoft YaHe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15</a:t>
            </a:fld>
            <a:endParaRPr lang="cs-CZ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07.03.2020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algn="l">
              <a:lnSpc>
                <a:spcPct val="100000"/>
              </a:lnSpc>
            </a:pPr>
            <a:endParaRPr sz="1400">
              <a:solidFill>
                <a:srgbClr val="676B6F"/>
              </a:solidFill>
              <a:latin typeface="Microsoft YaHei"/>
              <a:ea typeface="Microsoft YaHe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16</a:t>
            </a:fld>
            <a:endParaRPr lang="cs-CZ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07.03.2020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algn="l">
              <a:lnSpc>
                <a:spcPct val="100000"/>
              </a:lnSpc>
            </a:pPr>
            <a:endParaRPr sz="1400">
              <a:solidFill>
                <a:srgbClr val="676B6F"/>
              </a:solidFill>
              <a:latin typeface="Microsoft YaHei"/>
              <a:ea typeface="Microsoft YaHe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17</a:t>
            </a:fld>
            <a:endParaRPr lang="cs-CZ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07.03.2020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algn="l">
              <a:lnSpc>
                <a:spcPct val="100000"/>
              </a:lnSpc>
            </a:pPr>
            <a:endParaRPr sz="1400">
              <a:solidFill>
                <a:srgbClr val="676B6F"/>
              </a:solidFill>
              <a:latin typeface="Microsoft YaHei"/>
              <a:ea typeface="Microsoft YaHe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18</a:t>
            </a:fld>
            <a:endParaRPr lang="cs-CZ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07.03.2020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algn="l">
              <a:lnSpc>
                <a:spcPct val="100000"/>
              </a:lnSpc>
            </a:pPr>
            <a:endParaRPr sz="1400">
              <a:solidFill>
                <a:srgbClr val="676B6F"/>
              </a:solidFill>
              <a:latin typeface="Microsoft YaHei"/>
              <a:ea typeface="Microsoft YaHe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19</a:t>
            </a:fld>
            <a:endParaRPr lang="cs-CZ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07.03.2020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algn="l">
              <a:lnSpc>
                <a:spcPct val="100000"/>
              </a:lnSpc>
            </a:pPr>
            <a:endParaRPr sz="1400">
              <a:solidFill>
                <a:srgbClr val="676B6F"/>
              </a:solidFill>
              <a:latin typeface="Microsoft YaHei"/>
              <a:ea typeface="Microsoft YaHe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2</a:t>
            </a:fld>
            <a:endParaRPr lang="cs-CZ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07.03.2020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algn="l">
              <a:lnSpc>
                <a:spcPct val="100000"/>
              </a:lnSpc>
            </a:pPr>
            <a:endParaRPr sz="1400">
              <a:solidFill>
                <a:srgbClr val="676B6F"/>
              </a:solidFill>
              <a:latin typeface="Microsoft YaHei"/>
              <a:ea typeface="Microsoft YaHe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20</a:t>
            </a:fld>
            <a:endParaRPr lang="cs-CZ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07.03.2020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algn="l">
              <a:lnSpc>
                <a:spcPct val="100000"/>
              </a:lnSpc>
            </a:pPr>
            <a:endParaRPr sz="1400">
              <a:solidFill>
                <a:srgbClr val="676B6F"/>
              </a:solidFill>
              <a:latin typeface="Microsoft YaHei"/>
              <a:ea typeface="Microsoft YaHe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21</a:t>
            </a:fld>
            <a:endParaRPr lang="cs-CZ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07.03.2020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algn="l">
              <a:lnSpc>
                <a:spcPct val="100000"/>
              </a:lnSpc>
            </a:pPr>
            <a:endParaRPr sz="1400">
              <a:solidFill>
                <a:srgbClr val="676B6F"/>
              </a:solidFill>
              <a:latin typeface="Microsoft YaHei"/>
              <a:ea typeface="Microsoft YaHe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22</a:t>
            </a:fld>
            <a:endParaRPr lang="cs-CZ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07.03.2020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algn="l">
              <a:lnSpc>
                <a:spcPct val="100000"/>
              </a:lnSpc>
            </a:pPr>
            <a:endParaRPr sz="1400">
              <a:solidFill>
                <a:srgbClr val="676B6F"/>
              </a:solidFill>
              <a:latin typeface="Microsoft YaHei"/>
              <a:ea typeface="Microsoft YaHe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3</a:t>
            </a:fld>
            <a:endParaRPr lang="cs-CZ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07.03.2020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algn="l">
              <a:lnSpc>
                <a:spcPct val="100000"/>
              </a:lnSpc>
            </a:pPr>
            <a:endParaRPr sz="1400">
              <a:solidFill>
                <a:srgbClr val="676B6F"/>
              </a:solidFill>
              <a:latin typeface="Microsoft YaHei"/>
              <a:ea typeface="Microsoft YaHe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4</a:t>
            </a:fld>
            <a:endParaRPr lang="cs-CZ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07.03.2020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algn="l">
              <a:lnSpc>
                <a:spcPct val="100000"/>
              </a:lnSpc>
            </a:pPr>
            <a:endParaRPr sz="1400">
              <a:solidFill>
                <a:srgbClr val="676B6F"/>
              </a:solidFill>
              <a:latin typeface="Microsoft YaHei"/>
              <a:ea typeface="Microsoft YaHe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5</a:t>
            </a:fld>
            <a:endParaRPr lang="cs-CZ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07.03.2020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algn="l">
              <a:lnSpc>
                <a:spcPct val="100000"/>
              </a:lnSpc>
            </a:pPr>
            <a:endParaRPr sz="1400">
              <a:solidFill>
                <a:srgbClr val="676B6F"/>
              </a:solidFill>
              <a:latin typeface="Microsoft YaHei"/>
              <a:ea typeface="Microsoft YaHe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6</a:t>
            </a:fld>
            <a:endParaRPr lang="cs-CZ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07.03.2020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algn="l">
              <a:lnSpc>
                <a:spcPct val="100000"/>
              </a:lnSpc>
            </a:pPr>
            <a:endParaRPr sz="1400">
              <a:solidFill>
                <a:srgbClr val="676B6F"/>
              </a:solidFill>
              <a:latin typeface="Microsoft YaHei"/>
              <a:ea typeface="Microsoft YaHe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7</a:t>
            </a:fld>
            <a:endParaRPr lang="cs-CZ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07.03.2020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algn="l">
              <a:lnSpc>
                <a:spcPct val="100000"/>
              </a:lnSpc>
            </a:pPr>
            <a:endParaRPr sz="1400">
              <a:solidFill>
                <a:srgbClr val="676B6F"/>
              </a:solidFill>
              <a:latin typeface="Microsoft YaHei"/>
              <a:ea typeface="Microsoft YaHe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8</a:t>
            </a:fld>
            <a:endParaRPr lang="cs-CZ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07.03.2020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algn="l">
              <a:lnSpc>
                <a:spcPct val="100000"/>
              </a:lnSpc>
            </a:pPr>
            <a:endParaRPr sz="1400">
              <a:solidFill>
                <a:srgbClr val="676B6F"/>
              </a:solidFill>
              <a:latin typeface="Microsoft YaHei"/>
              <a:ea typeface="Microsoft YaHe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9</a:t>
            </a:fld>
            <a:endParaRPr lang="cs-CZ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>
            <a:extLst>
              <a:ext uri="{FF2B5EF4-FFF2-40B4-BE49-F238E27FC236}">
                <a16:creationId xmlns:a16="http://schemas.microsoft.com/office/drawing/2014/main" id="{2CD1F61B-04DA-824E-82BF-A786E4A615A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25071" y="3602038"/>
            <a:ext cx="105156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 dirty="0"/>
              <a:t>请输入副标题</a:t>
            </a:r>
          </a:p>
        </p:txBody>
      </p:sp>
      <p:sp>
        <p:nvSpPr>
          <p:cNvPr id="8" name="标题 7">
            <a:extLst>
              <a:ext uri="{FF2B5EF4-FFF2-40B4-BE49-F238E27FC236}">
                <a16:creationId xmlns:a16="http://schemas.microsoft.com/office/drawing/2014/main" id="{05700AA0-BC9F-1449-9F0D-395BF8C0A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25071" y="917464"/>
            <a:ext cx="10515600" cy="2499379"/>
          </a:xfrm>
        </p:spPr>
        <p:txBody>
          <a:bodyPr anchor="b" anchorCtr="1"/>
          <a:lstStyle/>
          <a:p>
            <a:r>
              <a:rPr kumimoji="1" lang="zh-CN" altLang="en-US" dirty="0"/>
              <a:t>请输入标题</a:t>
            </a:r>
          </a:p>
        </p:txBody>
      </p:sp>
    </p:spTree>
    <p:extLst>
      <p:ext uri="{BB962C8B-B14F-4D97-AF65-F5344CB8AC3E}">
        <p14:creationId xmlns:p14="http://schemas.microsoft.com/office/powerpoint/2010/main" val="10641516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722B417-06B6-C344-83E4-943DFD36CB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027577"/>
          </a:xfrm>
        </p:spPr>
        <p:txBody>
          <a:bodyPr anchor="ctr" anchorCtr="1"/>
          <a:lstStyle>
            <a:lvl1pPr>
              <a:defRPr/>
            </a:lvl1pPr>
          </a:lstStyle>
          <a:p>
            <a:r>
              <a:rPr kumimoji="1" lang="zh-CN" altLang="en-US" dirty="0"/>
              <a:t>请输入标题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6CF7A1C-A8A0-2F4F-9461-85E44FC285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486EA-347A-0A4B-B731-411027E898F9}" type="datetimeFigureOut">
              <a:rPr kumimoji="1" lang="zh-CN" altLang="en-US" smtClean="0"/>
              <a:t>2020/3/7</a:t>
            </a:fld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87922E5-5947-2F46-A036-21DFD92E4B7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264C02E-4B37-F146-8FFE-91CADB2232A1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6" name="图片占位符 5">
            <a:extLst>
              <a:ext uri="{FF2B5EF4-FFF2-40B4-BE49-F238E27FC236}">
                <a16:creationId xmlns:a16="http://schemas.microsoft.com/office/drawing/2014/main" id="{EBDA7E6C-E61C-3744-BDB4-A0645627592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38200" y="1744663"/>
            <a:ext cx="10515600" cy="4291012"/>
          </a:xfr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286394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image and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副标题 2">
            <a:extLst>
              <a:ext uri="{FF2B5EF4-FFF2-40B4-BE49-F238E27FC236}">
                <a16:creationId xmlns:a16="http://schemas.microsoft.com/office/drawing/2014/main" id="{BFEF11DD-1762-B342-B32F-F2DF69C5C8D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0871" y="3602038"/>
            <a:ext cx="9144000" cy="1655762"/>
          </a:xfrm>
          <a:ln>
            <a:noFill/>
          </a:ln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 dirty="0"/>
              <a:t>请输入副标题</a:t>
            </a:r>
          </a:p>
        </p:txBody>
      </p:sp>
      <p:sp>
        <p:nvSpPr>
          <p:cNvPr id="8" name="标题 7">
            <a:extLst>
              <a:ext uri="{FF2B5EF4-FFF2-40B4-BE49-F238E27FC236}">
                <a16:creationId xmlns:a16="http://schemas.microsoft.com/office/drawing/2014/main" id="{67F4E435-AD5C-384E-A5F0-A42572BC4C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25071" y="596767"/>
            <a:ext cx="10515600" cy="2662840"/>
          </a:xfrm>
        </p:spPr>
        <p:txBody>
          <a:bodyPr anchor="b" anchorCtr="1"/>
          <a:lstStyle/>
          <a:p>
            <a:r>
              <a:rPr kumimoji="1" lang="zh-CN" altLang="en-US" dirty="0"/>
              <a:t>请输入标题</a:t>
            </a:r>
          </a:p>
        </p:txBody>
      </p:sp>
    </p:spTree>
    <p:extLst>
      <p:ext uri="{BB962C8B-B14F-4D97-AF65-F5344CB8AC3E}">
        <p14:creationId xmlns:p14="http://schemas.microsoft.com/office/powerpoint/2010/main" val="15755766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副标题 2">
            <a:extLst>
              <a:ext uri="{FF2B5EF4-FFF2-40B4-BE49-F238E27FC236}">
                <a16:creationId xmlns:a16="http://schemas.microsoft.com/office/drawing/2014/main" id="{1C640F4B-C68B-3445-8CDB-100D80AEDDA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21151" y="5800846"/>
            <a:ext cx="10515600" cy="484208"/>
          </a:xfrm>
          <a:ln>
            <a:noFill/>
          </a:ln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 dirty="0"/>
              <a:t>请输入副标题</a:t>
            </a:r>
          </a:p>
        </p:txBody>
      </p:sp>
      <p:sp>
        <p:nvSpPr>
          <p:cNvPr id="16" name="图片占位符 15">
            <a:extLst>
              <a:ext uri="{FF2B5EF4-FFF2-40B4-BE49-F238E27FC236}">
                <a16:creationId xmlns:a16="http://schemas.microsoft.com/office/drawing/2014/main" id="{6AF644C2-8627-EE48-BBF3-838C0949068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4167188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endParaRPr kumimoji="1" lang="zh-CN" altLang="en-US" dirty="0"/>
          </a:p>
        </p:txBody>
      </p:sp>
      <p:sp>
        <p:nvSpPr>
          <p:cNvPr id="17" name="标题 16">
            <a:extLst>
              <a:ext uri="{FF2B5EF4-FFF2-40B4-BE49-F238E27FC236}">
                <a16:creationId xmlns:a16="http://schemas.microsoft.com/office/drawing/2014/main" id="{B3DA4F99-102E-B546-B6E5-6E095398F1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1150" y="4833257"/>
            <a:ext cx="10515599" cy="817933"/>
          </a:xfrm>
        </p:spPr>
        <p:txBody>
          <a:bodyPr anchor="ctr" anchorCtr="1"/>
          <a:lstStyle/>
          <a:p>
            <a:r>
              <a:rPr kumimoji="1" lang="zh-CN" altLang="en-US" dirty="0"/>
              <a:t>请输入标题</a:t>
            </a:r>
          </a:p>
        </p:txBody>
      </p:sp>
    </p:spTree>
    <p:extLst>
      <p:ext uri="{BB962C8B-B14F-4D97-AF65-F5344CB8AC3E}">
        <p14:creationId xmlns:p14="http://schemas.microsoft.com/office/powerpoint/2010/main" val="20120072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583504-B3B4-9A41-804A-B53C232FAB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ctr" anchorCtr="1"/>
          <a:lstStyle>
            <a:lvl1pPr>
              <a:defRPr b="1" i="0" baseline="0"/>
            </a:lvl1pPr>
          </a:lstStyle>
          <a:p>
            <a:r>
              <a:rPr kumimoji="1" lang="zh-CN" altLang="en-US" dirty="0"/>
              <a:t>请输入标题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9DD61700-CEC0-4D4E-B24D-DA678D14A5CC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200" y="1839913"/>
            <a:ext cx="10515600" cy="441007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kumimoji="1" lang="zh-CN" altLang="en-US" dirty="0"/>
              <a:t>请输入内容</a:t>
            </a:r>
          </a:p>
        </p:txBody>
      </p:sp>
    </p:spTree>
    <p:extLst>
      <p:ext uri="{BB962C8B-B14F-4D97-AF65-F5344CB8AC3E}">
        <p14:creationId xmlns:p14="http://schemas.microsoft.com/office/powerpoint/2010/main" val="10546063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01C07F4F-E7E6-6544-9E30-F009BAFC13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486EA-347A-0A4B-B731-411027E898F9}" type="datetimeFigureOut">
              <a:rPr kumimoji="1" lang="zh-CN" altLang="en-US" smtClean="0"/>
              <a:t>2020/3/7</a:t>
            </a:fld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D1CF61E-6584-9E42-AB59-E7FB3D05F1F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264C02E-4B37-F146-8FFE-91CADB2232A1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5FCAC04-CCC4-CC4E-AFE0-FB1DD0B2C323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5355773" y="2255838"/>
            <a:ext cx="5998028" cy="3538537"/>
          </a:xfrm>
        </p:spPr>
        <p:txBody>
          <a:bodyPr/>
          <a:lstStyle/>
          <a:p>
            <a:r>
              <a:rPr kumimoji="1" lang="zh-CN" altLang="en-US" dirty="0"/>
              <a:t>请输入内容</a:t>
            </a:r>
          </a:p>
        </p:txBody>
      </p:sp>
      <p:sp>
        <p:nvSpPr>
          <p:cNvPr id="8" name="图片占位符 7">
            <a:extLst>
              <a:ext uri="{FF2B5EF4-FFF2-40B4-BE49-F238E27FC236}">
                <a16:creationId xmlns:a16="http://schemas.microsoft.com/office/drawing/2014/main" id="{A2CEC2DC-7CE1-3C48-ABD4-97C1C2BF807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4726379" cy="6858000"/>
          </a:xfrm>
          <a:blipFill>
            <a:blip r:embed="rId2"/>
            <a:stretch>
              <a:fillRect/>
            </a:stretch>
          </a:blip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endParaRPr kumimoji="1" lang="zh-CN" altLang="en-US"/>
          </a:p>
        </p:txBody>
      </p:sp>
      <p:sp>
        <p:nvSpPr>
          <p:cNvPr id="9" name="标题 8">
            <a:extLst>
              <a:ext uri="{FF2B5EF4-FFF2-40B4-BE49-F238E27FC236}">
                <a16:creationId xmlns:a16="http://schemas.microsoft.com/office/drawing/2014/main" id="{C28B9883-9BF6-2048-ADAA-3A8F568B6F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55772" y="961901"/>
            <a:ext cx="5998028" cy="1068780"/>
          </a:xfrm>
        </p:spPr>
        <p:txBody>
          <a:bodyPr/>
          <a:lstStyle/>
          <a:p>
            <a:r>
              <a:rPr kumimoji="1" lang="zh-CN" altLang="en-US" dirty="0"/>
              <a:t>请输入标题</a:t>
            </a:r>
          </a:p>
        </p:txBody>
      </p:sp>
    </p:spTree>
    <p:extLst>
      <p:ext uri="{BB962C8B-B14F-4D97-AF65-F5344CB8AC3E}">
        <p14:creationId xmlns:p14="http://schemas.microsoft.com/office/powerpoint/2010/main" val="13414493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ir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FA32FB7-719F-0045-874B-E82FEB1C10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486EA-347A-0A4B-B731-411027E898F9}" type="datetimeFigureOut">
              <a:rPr kumimoji="1" lang="zh-CN" altLang="en-US" smtClean="0"/>
              <a:t>2020/3/7</a:t>
            </a:fld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4B04F7E-C7FB-F74A-97C8-38BD5F2E016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264C02E-4B37-F146-8FFE-91CADB2232A1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6" name="图片占位符 5">
            <a:extLst>
              <a:ext uri="{FF2B5EF4-FFF2-40B4-BE49-F238E27FC236}">
                <a16:creationId xmlns:a16="http://schemas.microsoft.com/office/drawing/2014/main" id="{F0F444D0-99F1-3846-8CDF-DEFF81A0D53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6424613" cy="6858000"/>
          </a:xfr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kumimoji="1" lang="zh-CN" altLang="en-US"/>
          </a:p>
        </p:txBody>
      </p:sp>
      <p:sp>
        <p:nvSpPr>
          <p:cNvPr id="8" name="图片占位符 7">
            <a:extLst>
              <a:ext uri="{FF2B5EF4-FFF2-40B4-BE49-F238E27FC236}">
                <a16:creationId xmlns:a16="http://schemas.microsoft.com/office/drawing/2014/main" id="{63EBE983-F168-3A4F-9C2A-FC20FAAF42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732588" y="0"/>
            <a:ext cx="5459412" cy="3218213"/>
          </a:xfr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kumimoji="1" lang="zh-CN" altLang="en-US"/>
          </a:p>
        </p:txBody>
      </p:sp>
      <p:sp>
        <p:nvSpPr>
          <p:cNvPr id="10" name="图片占位符 9">
            <a:extLst>
              <a:ext uri="{FF2B5EF4-FFF2-40B4-BE49-F238E27FC236}">
                <a16:creationId xmlns:a16="http://schemas.microsoft.com/office/drawing/2014/main" id="{3D919294-D795-4244-8AB3-E020F7A01BF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732588" y="3503221"/>
            <a:ext cx="5459412" cy="3354779"/>
          </a:xfr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51081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ird 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840A6B5-20E9-D042-BEA0-B34437D316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486EA-347A-0A4B-B731-411027E898F9}" type="datetimeFigureOut">
              <a:rPr kumimoji="1" lang="zh-CN" altLang="en-US" smtClean="0"/>
              <a:t>2020/3/7</a:t>
            </a:fld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256BFEB-0FAF-1C4E-BE1B-1CF3523F82E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264C02E-4B37-F146-8FFE-91CADB2232A1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6" name="图片占位符 5">
            <a:extLst>
              <a:ext uri="{FF2B5EF4-FFF2-40B4-BE49-F238E27FC236}">
                <a16:creationId xmlns:a16="http://schemas.microsoft.com/office/drawing/2014/main" id="{19D0180F-D853-A044-8277-B3E0B813A7F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-1" y="0"/>
            <a:ext cx="3798277" cy="6858000"/>
          </a:xfr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kumimoji="1" lang="zh-CN" altLang="en-US"/>
          </a:p>
        </p:txBody>
      </p:sp>
      <p:sp>
        <p:nvSpPr>
          <p:cNvPr id="8" name="图片占位符 7">
            <a:extLst>
              <a:ext uri="{FF2B5EF4-FFF2-40B4-BE49-F238E27FC236}">
                <a16:creationId xmlns:a16="http://schemas.microsoft.com/office/drawing/2014/main" id="{BE9C0094-16C5-FD46-B211-6A8E8E3C28F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123713" y="0"/>
            <a:ext cx="3854303" cy="6858000"/>
          </a:xfr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kumimoji="1" lang="zh-CN" altLang="en-US"/>
          </a:p>
        </p:txBody>
      </p:sp>
      <p:sp>
        <p:nvSpPr>
          <p:cNvPr id="10" name="图片占位符 9">
            <a:extLst>
              <a:ext uri="{FF2B5EF4-FFF2-40B4-BE49-F238E27FC236}">
                <a16:creationId xmlns:a16="http://schemas.microsoft.com/office/drawing/2014/main" id="{13A4ACB2-9B69-224D-98A2-C86F55AEC64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285163" y="0"/>
            <a:ext cx="3906837" cy="6858000"/>
          </a:xfr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639115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402C00B-905F-0342-9F30-918F2939C0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486EA-347A-0A4B-B731-411027E898F9}" type="datetimeFigureOut">
              <a:rPr kumimoji="1" lang="zh-CN" altLang="en-US" smtClean="0"/>
              <a:t>2020/3/7</a:t>
            </a:fld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0F91591-A207-8B42-9583-B888E7C968A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264C02E-4B37-F146-8FFE-91CADB2232A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850411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7617023-EC9B-9A46-A6DF-0DB5BD73478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ctr" anchorCtr="1"/>
          <a:lstStyle>
            <a:lvl1pPr>
              <a:defRPr/>
            </a:lvl1pPr>
          </a:lstStyle>
          <a:p>
            <a:r>
              <a:rPr kumimoji="1" lang="zh-CN" altLang="en-US" dirty="0"/>
              <a:t>请输入标题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3A01462B-9771-9D40-855C-D1274D5BB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486EA-347A-0A4B-B731-411027E898F9}" type="datetimeFigureOut">
              <a:rPr kumimoji="1" lang="zh-CN" altLang="en-US" smtClean="0"/>
              <a:t>2020/3/7</a:t>
            </a:fld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1318D52-924E-6D4B-8F46-B6F064E2C27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264C02E-4B37-F146-8FFE-91CADB2232A1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722503D-47A6-D54F-AAA4-FDE5FC9E94C0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838199" y="1828800"/>
            <a:ext cx="5154637" cy="4219575"/>
          </a:xfrm>
        </p:spPr>
        <p:txBody>
          <a:bodyPr/>
          <a:lstStyle/>
          <a:p>
            <a:r>
              <a:rPr kumimoji="1" lang="zh-CN" altLang="en-US" dirty="0"/>
              <a:t>请输入内容</a:t>
            </a:r>
          </a:p>
        </p:txBody>
      </p:sp>
      <p:sp>
        <p:nvSpPr>
          <p:cNvPr id="8" name="图片占位符 7">
            <a:extLst>
              <a:ext uri="{FF2B5EF4-FFF2-40B4-BE49-F238E27FC236}">
                <a16:creationId xmlns:a16="http://schemas.microsoft.com/office/drawing/2014/main" id="{B5354BE2-FC7E-E845-938D-431ADD8092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302326" y="1828800"/>
            <a:ext cx="5051474" cy="4219575"/>
          </a:xfr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690261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239E56F8-06EE-EF4C-A062-B8A5B40517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dirty="0"/>
              <a:t>标题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996B92D-7A17-C149-8FA3-DF2E0400CA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zh-CN" altLang="en-US" dirty="0"/>
              <a:t>内容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753340A-66BC-9448-9141-6357725ACB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1486EA-347A-0A4B-B731-411027E898F9}" type="datetimeFigureOut">
              <a:rPr kumimoji="1" lang="zh-CN" altLang="en-US" smtClean="0"/>
              <a:t>2020/3/7</a:t>
            </a:fld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92286C1-9F33-9D4D-8D39-2181BA2C11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64C02E-4B37-F146-8FFE-91CADB2232A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281641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2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uber-research/plato-research-dialogue-system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www.paperswithcode.com/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4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convai.huggingface.co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16000" y="1016000"/>
            <a:ext cx="10160000" cy="2794000"/>
          </a:xfrm>
          <a:prstGeom prst="rect">
            <a:avLst/>
          </a:prstGeom>
        </p:spPr>
        <p:txBody>
          <a:bodyPr rtlCol="0" anchor="b">
            <a:normAutofit/>
          </a:bodyPr>
          <a:lstStyle/>
          <a:p>
            <a:pPr algn="ctr">
              <a:lnSpc>
                <a:spcPct val="140000"/>
              </a:lnSpc>
            </a:pPr>
            <a:r>
              <a:rPr lang="en-US" sz="4500" b="1">
                <a:solidFill>
                  <a:srgbClr val="41464B"/>
                </a:solidFill>
                <a:latin typeface="Microsoft YaHei"/>
                <a:ea typeface="Microsoft YaHei"/>
              </a:rPr>
              <a:t>如何构建聊天机器人</a:t>
            </a:r>
            <a:endParaRPr lang="en-US" sz="1100"/>
          </a:p>
        </p:txBody>
      </p:sp>
      <p:sp>
        <p:nvSpPr>
          <p:cNvPr id="3" name="TextBox 2"/>
          <p:cNvSpPr txBox="1"/>
          <p:nvPr/>
        </p:nvSpPr>
        <p:spPr>
          <a:xfrm>
            <a:off x="1016000" y="3962400"/>
            <a:ext cx="10160000" cy="1270000"/>
          </a:xfrm>
          <a:prstGeom prst="rect">
            <a:avLst/>
          </a:prstGeom>
        </p:spPr>
        <p:txBody>
          <a:bodyPr rtlCol="0" anchor="t">
            <a:normAutofit/>
          </a:bodyPr>
          <a:lstStyle/>
          <a:p>
            <a:pPr algn="ctr">
              <a:lnSpc>
                <a:spcPct val="140000"/>
              </a:lnSpc>
            </a:pPr>
            <a:r>
              <a:rPr lang="en-US" sz="1800">
                <a:solidFill>
                  <a:srgbClr val="676B6F"/>
                </a:solidFill>
                <a:latin typeface="sans-serif"/>
              </a:rPr>
              <a:t>NLP褚博士 zeweichu@gmail.com </a:t>
            </a:r>
            <a:endParaRPr lang="en-US" sz="1100"/>
          </a:p>
          <a:p>
            <a:pPr algn="ctr">
              <a:lnSpc>
                <a:spcPct val="140000"/>
              </a:lnSpc>
            </a:pPr>
            <a:r>
              <a:rPr lang="en-US" sz="1800">
                <a:solidFill>
                  <a:srgbClr val="676B6F"/>
                </a:solidFill>
                <a:latin typeface="sans-serif"/>
              </a:rPr>
              <a:t>2020年3月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/>
          </a:blip>
          <a:srcRect/>
          <a:stretch>
            <a:fillRect/>
          </a:stretch>
        </p:blipFill>
        <p:spPr>
          <a:xfrm>
            <a:off x="4902200" y="4889500"/>
            <a:ext cx="2260600" cy="6096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16000" y="635000"/>
            <a:ext cx="10160000" cy="876300"/>
          </a:xfrm>
          <a:prstGeom prst="rect">
            <a:avLst/>
          </a:prstGeom>
        </p:spPr>
        <p:txBody>
          <a:bodyPr rtlCol="0" anchor="t">
            <a:normAutofit lnSpcReduction="10000"/>
          </a:bodyPr>
          <a:lstStyle/>
          <a:p>
            <a:pPr algn="ctr">
              <a:lnSpc>
                <a:spcPct val="140000"/>
              </a:lnSpc>
            </a:pPr>
            <a:r>
              <a:rPr lang="en-US" sz="4200" b="1">
                <a:solidFill>
                  <a:srgbClr val="41464B"/>
                </a:solidFill>
                <a:latin typeface="Microsoft YaHei"/>
                <a:ea typeface="Microsoft YaHei"/>
              </a:rPr>
              <a:t>常见的聊天机器人架构</a:t>
            </a:r>
            <a:endParaRPr lang="en-US" sz="1100"/>
          </a:p>
        </p:txBody>
      </p:sp>
      <p:sp>
        <p:nvSpPr>
          <p:cNvPr id="3" name="TextBox 2"/>
          <p:cNvSpPr txBox="1"/>
          <p:nvPr/>
        </p:nvSpPr>
        <p:spPr>
          <a:xfrm>
            <a:off x="1016000" y="1676400"/>
            <a:ext cx="10160000" cy="4546600"/>
          </a:xfrm>
          <a:prstGeom prst="rect">
            <a:avLst/>
          </a:prstGeom>
        </p:spPr>
        <p:txBody>
          <a:bodyPr rtlCol="0" anchor="t">
            <a:normAutofit/>
          </a:bodyPr>
          <a:lstStyle/>
          <a:p>
            <a:pPr algn="l"/>
            <a:endParaRPr lang="en-US" sz="1100"/>
          </a:p>
          <a:p>
            <a:pPr lvl="1" indent="-231140" algn="l">
              <a:lnSpc>
                <a:spcPct val="170000"/>
              </a:lnSpc>
              <a:buChar char="•"/>
            </a:pPr>
            <a:r>
              <a:rPr lang="en-US" sz="1800">
                <a:solidFill>
                  <a:srgbClr val="676B6F"/>
                </a:solidFill>
                <a:latin typeface="sans-serif"/>
                <a:ea typeface="sans-serif"/>
              </a:rPr>
              <a:t>自然语言理解（Natural Language Understanding, NLU）</a:t>
            </a:r>
          </a:p>
          <a:p>
            <a:pPr lvl="1" indent="-231140" algn="l">
              <a:lnSpc>
                <a:spcPct val="170000"/>
              </a:lnSpc>
              <a:buChar char="•"/>
            </a:pPr>
            <a:r>
              <a:rPr lang="en-US" sz="1800">
                <a:solidFill>
                  <a:srgbClr val="676B6F"/>
                </a:solidFill>
                <a:latin typeface="sans-serif"/>
                <a:ea typeface="sans-serif"/>
              </a:rPr>
              <a:t>聊天管理 （Dialogue Management, DM）</a:t>
            </a:r>
          </a:p>
          <a:p>
            <a:pPr lvl="1" indent="-231140" algn="l">
              <a:lnSpc>
                <a:spcPct val="170000"/>
              </a:lnSpc>
              <a:buChar char="•"/>
            </a:pPr>
            <a:r>
              <a:rPr lang="en-US" sz="1800">
                <a:solidFill>
                  <a:srgbClr val="676B6F"/>
                </a:solidFill>
                <a:latin typeface="sans-serif"/>
                <a:ea typeface="sans-serif"/>
              </a:rPr>
              <a:t>自然语言生成 （Natural Language Generation, NLG）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16000" y="635000"/>
            <a:ext cx="10160000" cy="876300"/>
          </a:xfrm>
          <a:prstGeom prst="rect">
            <a:avLst/>
          </a:prstGeom>
        </p:spPr>
        <p:txBody>
          <a:bodyPr rtlCol="0" anchor="t">
            <a:normAutofit lnSpcReduction="10000"/>
          </a:bodyPr>
          <a:lstStyle/>
          <a:p>
            <a:pPr algn="ctr">
              <a:lnSpc>
                <a:spcPct val="140000"/>
              </a:lnSpc>
            </a:pPr>
            <a:r>
              <a:rPr lang="en-US" sz="4200" b="1">
                <a:solidFill>
                  <a:srgbClr val="41464B"/>
                </a:solidFill>
                <a:latin typeface="Microsoft YaHei"/>
                <a:ea typeface="Microsoft YaHei"/>
              </a:rPr>
              <a:t>任务型聊天机器人架构</a:t>
            </a:r>
            <a:endParaRPr lang="en-US" sz="1100"/>
          </a:p>
        </p:txBody>
      </p:sp>
      <p:sp>
        <p:nvSpPr>
          <p:cNvPr id="3" name="TextBox 2"/>
          <p:cNvSpPr txBox="1"/>
          <p:nvPr/>
        </p:nvSpPr>
        <p:spPr>
          <a:xfrm>
            <a:off x="1016000" y="5549900"/>
            <a:ext cx="10160000" cy="673100"/>
          </a:xfrm>
          <a:prstGeom prst="rect">
            <a:avLst/>
          </a:prstGeom>
        </p:spPr>
        <p:txBody>
          <a:bodyPr rtlCol="0" anchor="t">
            <a:normAutofit/>
          </a:bodyPr>
          <a:lstStyle/>
          <a:p>
            <a:pPr algn="l">
              <a:lnSpc>
                <a:spcPct val="170000"/>
              </a:lnSpc>
            </a:pPr>
            <a:r>
              <a:rPr lang="en-US" sz="1800">
                <a:solidFill>
                  <a:srgbClr val="676B6F"/>
                </a:solidFill>
                <a:latin typeface="sans-serif"/>
                <a:ea typeface="sans-serif"/>
              </a:rPr>
              <a:t>图片来自Rasa </a:t>
            </a:r>
            <a:r>
              <a:rPr lang="en-US" sz="1800">
                <a:solidFill>
                  <a:srgbClr val="676B6F"/>
                </a:solidFill>
                <a:latin typeface="sans-serif"/>
              </a:rPr>
              <a:t>https://rasa.com/docs/rasa/user-guide/architecture/</a:t>
            </a:r>
            <a:endParaRPr lang="en-US" sz="110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/>
          </a:blip>
          <a:srcRect/>
          <a:stretch>
            <a:fillRect/>
          </a:stretch>
        </p:blipFill>
        <p:spPr>
          <a:xfrm>
            <a:off x="2641600" y="1905000"/>
            <a:ext cx="6896100" cy="30226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16000" y="635000"/>
            <a:ext cx="10160000" cy="876300"/>
          </a:xfrm>
          <a:prstGeom prst="rect">
            <a:avLst/>
          </a:prstGeom>
        </p:spPr>
        <p:txBody>
          <a:bodyPr rtlCol="0" anchor="t">
            <a:normAutofit lnSpcReduction="10000"/>
          </a:bodyPr>
          <a:lstStyle/>
          <a:p>
            <a:pPr algn="ctr">
              <a:lnSpc>
                <a:spcPct val="140000"/>
              </a:lnSpc>
            </a:pPr>
            <a:r>
              <a:rPr lang="en-US" sz="4200" b="1">
                <a:solidFill>
                  <a:srgbClr val="41464B"/>
                </a:solidFill>
                <a:latin typeface="Microsoft YaHei"/>
                <a:ea typeface="Microsoft YaHei"/>
              </a:rPr>
              <a:t>任务型聊天机器人</a:t>
            </a:r>
            <a:endParaRPr lang="en-US" sz="1100"/>
          </a:p>
        </p:txBody>
      </p:sp>
      <p:sp>
        <p:nvSpPr>
          <p:cNvPr id="3" name="AutoShape 2"/>
          <p:cNvSpPr/>
          <p:nvPr/>
        </p:nvSpPr>
        <p:spPr>
          <a:xfrm>
            <a:off x="1485900" y="3340100"/>
            <a:ext cx="711200" cy="723900"/>
          </a:xfrm>
          <a:prstGeom prst="ellipse">
            <a:avLst/>
          </a:prstGeom>
          <a:ln>
            <a:noFill/>
          </a:ln>
        </p:spPr>
      </p:sp>
      <p:sp>
        <p:nvSpPr>
          <p:cNvPr id="4" name="TextBox 3"/>
          <p:cNvSpPr txBox="1"/>
          <p:nvPr/>
        </p:nvSpPr>
        <p:spPr>
          <a:xfrm>
            <a:off x="609600" y="2832100"/>
            <a:ext cx="1282700" cy="660400"/>
          </a:xfrm>
          <a:prstGeom prst="rect">
            <a:avLst/>
          </a:prstGeom>
          <a:ln w="12700">
            <a:solidFill>
              <a:scrgbClr r="-15" g="-15" b="-15"/>
            </a:solidFill>
            <a:prstDash val="solid"/>
          </a:ln>
        </p:spPr>
        <p:txBody>
          <a:bodyPr rtlCol="0" anchor="t">
            <a:spAutoFit/>
          </a:bodyPr>
          <a:lstStyle/>
          <a:p>
            <a:pPr algn="l">
              <a:lnSpc>
                <a:spcPct val="170000"/>
              </a:lnSpc>
            </a:pPr>
            <a:r>
              <a:rPr lang="en-US" sz="1800">
                <a:solidFill>
                  <a:srgbClr val="676B6F"/>
                </a:solidFill>
                <a:latin typeface="Microsoft YaHei"/>
                <a:ea typeface="Microsoft YaHei"/>
              </a:rPr>
              <a:t>用户</a:t>
            </a:r>
            <a:endParaRPr lang="en-US" sz="1100"/>
          </a:p>
        </p:txBody>
      </p:sp>
      <p:sp>
        <p:nvSpPr>
          <p:cNvPr id="5" name="TextBox 4"/>
          <p:cNvSpPr txBox="1"/>
          <p:nvPr/>
        </p:nvSpPr>
        <p:spPr>
          <a:xfrm>
            <a:off x="3302000" y="1854200"/>
            <a:ext cx="2463800" cy="2209800"/>
          </a:xfrm>
          <a:prstGeom prst="rect">
            <a:avLst/>
          </a:prstGeom>
          <a:ln w="12700">
            <a:solidFill>
              <a:scrgbClr r="-15" g="-15" b="-15"/>
            </a:solidFill>
            <a:prstDash val="solid"/>
          </a:ln>
        </p:spPr>
        <p:txBody>
          <a:bodyPr rtlCol="0" anchor="t">
            <a:spAutoFit/>
          </a:bodyPr>
          <a:lstStyle/>
          <a:p>
            <a:pPr algn="l">
              <a:lnSpc>
                <a:spcPct val="170000"/>
              </a:lnSpc>
            </a:pPr>
            <a:r>
              <a:rPr lang="en-US" sz="1800">
                <a:solidFill>
                  <a:srgbClr val="676B6F"/>
                </a:solidFill>
                <a:latin typeface="Microsoft YaHei"/>
                <a:ea typeface="Microsoft YaHei"/>
              </a:rPr>
              <a:t>自然语言理解 NLU</a:t>
            </a:r>
            <a:endParaRPr lang="en-US" sz="1100"/>
          </a:p>
          <a:p>
            <a:pPr lvl="1" indent="-231140">
              <a:lnSpc>
                <a:spcPct val="170000"/>
              </a:lnSpc>
              <a:buChar char="•"/>
            </a:pPr>
            <a:r>
              <a:rPr lang="en-US" sz="1800">
                <a:solidFill>
                  <a:srgbClr val="676B6F"/>
                </a:solidFill>
                <a:latin typeface="Microsoft YaHei"/>
                <a:ea typeface="Microsoft YaHei"/>
              </a:rPr>
              <a:t>意图识别</a:t>
            </a:r>
          </a:p>
          <a:p>
            <a:pPr lvl="1" indent="-231140">
              <a:lnSpc>
                <a:spcPct val="170000"/>
              </a:lnSpc>
              <a:buChar char="•"/>
            </a:pPr>
            <a:r>
              <a:rPr lang="en-US" sz="1800">
                <a:solidFill>
                  <a:srgbClr val="676B6F"/>
                </a:solidFill>
                <a:latin typeface="Microsoft YaHei"/>
                <a:ea typeface="Microsoft YaHei"/>
              </a:rPr>
              <a:t>语义槽填充</a:t>
            </a:r>
          </a:p>
          <a:p>
            <a:pPr lvl="1" indent="-231140">
              <a:lnSpc>
                <a:spcPct val="170000"/>
              </a:lnSpc>
              <a:buChar char="•"/>
            </a:pPr>
            <a:r>
              <a:rPr lang="en-US" sz="1800">
                <a:solidFill>
                  <a:srgbClr val="676B6F"/>
                </a:solidFill>
                <a:latin typeface="Microsoft YaHei"/>
                <a:ea typeface="Microsoft YaHei"/>
              </a:rPr>
              <a:t>情感识别</a:t>
            </a:r>
          </a:p>
          <a:p>
            <a:pPr lvl="1" indent="-231140">
              <a:lnSpc>
                <a:spcPct val="170000"/>
              </a:lnSpc>
              <a:buChar char="•"/>
            </a:pPr>
            <a:r>
              <a:rPr lang="en-US" sz="1800">
                <a:solidFill>
                  <a:srgbClr val="676B6F"/>
                </a:solidFill>
                <a:latin typeface="Microsoft YaHei"/>
                <a:ea typeface="Microsoft YaHei"/>
              </a:rPr>
              <a:t>命名实体识别</a:t>
            </a:r>
          </a:p>
        </p:txBody>
      </p:sp>
      <p:sp>
        <p:nvSpPr>
          <p:cNvPr id="6" name="AutoShape 5"/>
          <p:cNvSpPr/>
          <p:nvPr/>
        </p:nvSpPr>
        <p:spPr>
          <a:xfrm flipV="1">
            <a:off x="1905000" y="2933700"/>
            <a:ext cx="1397000" cy="228600"/>
          </a:xfrm>
          <a:prstGeom prst="straightConnector1">
            <a:avLst/>
          </a:prstGeom>
          <a:ln w="25400">
            <a:solidFill>
              <a:scrgbClr r="5206" g="6038" b="6942"/>
            </a:solidFill>
            <a:tailEnd type="triangle" w="lg" len="lg"/>
          </a:ln>
        </p:spPr>
      </p:sp>
      <p:sp>
        <p:nvSpPr>
          <p:cNvPr id="7" name="TextBox 6"/>
          <p:cNvSpPr txBox="1"/>
          <p:nvPr/>
        </p:nvSpPr>
        <p:spPr>
          <a:xfrm>
            <a:off x="7835900" y="1905000"/>
            <a:ext cx="2590800" cy="1435100"/>
          </a:xfrm>
          <a:prstGeom prst="rect">
            <a:avLst/>
          </a:prstGeom>
          <a:ln w="12700">
            <a:solidFill>
              <a:scrgbClr r="-15" g="-15" b="-15"/>
            </a:solidFill>
            <a:prstDash val="solid"/>
          </a:ln>
        </p:spPr>
        <p:txBody>
          <a:bodyPr rtlCol="0" anchor="t">
            <a:spAutoFit/>
          </a:bodyPr>
          <a:lstStyle/>
          <a:p>
            <a:pPr algn="l">
              <a:lnSpc>
                <a:spcPct val="170000"/>
              </a:lnSpc>
            </a:pPr>
            <a:r>
              <a:rPr lang="en-US" sz="1800">
                <a:solidFill>
                  <a:srgbClr val="676B6F"/>
                </a:solidFill>
                <a:latin typeface="Microsoft YaHei"/>
                <a:ea typeface="Microsoft YaHei"/>
              </a:rPr>
              <a:t>对话管理 DM</a:t>
            </a:r>
            <a:endParaRPr lang="en-US" sz="1100"/>
          </a:p>
          <a:p>
            <a:pPr lvl="1" indent="-231140">
              <a:lnSpc>
                <a:spcPct val="170000"/>
              </a:lnSpc>
              <a:buChar char="•"/>
            </a:pPr>
            <a:r>
              <a:rPr lang="en-US" sz="1800">
                <a:solidFill>
                  <a:srgbClr val="676B6F"/>
                </a:solidFill>
                <a:latin typeface="Microsoft YaHei"/>
                <a:ea typeface="Microsoft YaHei"/>
              </a:rPr>
              <a:t>状态追踪</a:t>
            </a:r>
          </a:p>
          <a:p>
            <a:pPr lvl="1" indent="-231140">
              <a:lnSpc>
                <a:spcPct val="170000"/>
              </a:lnSpc>
              <a:buChar char="•"/>
            </a:pPr>
            <a:r>
              <a:rPr lang="en-US" sz="1800">
                <a:solidFill>
                  <a:srgbClr val="676B6F"/>
                </a:solidFill>
                <a:latin typeface="Microsoft YaHei"/>
                <a:ea typeface="Microsoft YaHei"/>
              </a:rPr>
              <a:t>对话策略</a:t>
            </a:r>
          </a:p>
        </p:txBody>
      </p:sp>
      <p:sp>
        <p:nvSpPr>
          <p:cNvPr id="8" name="AutoShape 7"/>
          <p:cNvSpPr/>
          <p:nvPr/>
        </p:nvSpPr>
        <p:spPr>
          <a:xfrm>
            <a:off x="5778500" y="2921000"/>
            <a:ext cx="2019300" cy="0"/>
          </a:xfrm>
          <a:prstGeom prst="straightConnector1">
            <a:avLst/>
          </a:prstGeom>
          <a:ln w="25400">
            <a:solidFill>
              <a:scrgbClr r="5206" g="6038" b="6942"/>
            </a:solidFill>
            <a:tailEnd type="triangle" w="lg" len="lg"/>
          </a:ln>
        </p:spPr>
      </p:sp>
      <p:sp>
        <p:nvSpPr>
          <p:cNvPr id="9" name="TextBox 8"/>
          <p:cNvSpPr txBox="1"/>
          <p:nvPr/>
        </p:nvSpPr>
        <p:spPr>
          <a:xfrm>
            <a:off x="3416300" y="5003800"/>
            <a:ext cx="2362200" cy="660400"/>
          </a:xfrm>
          <a:prstGeom prst="rect">
            <a:avLst/>
          </a:prstGeom>
          <a:ln w="12700">
            <a:solidFill>
              <a:scrgbClr r="-15" g="-15" b="-15"/>
            </a:solidFill>
            <a:prstDash val="solid"/>
          </a:ln>
        </p:spPr>
        <p:txBody>
          <a:bodyPr rtlCol="0" anchor="t">
            <a:spAutoFit/>
          </a:bodyPr>
          <a:lstStyle/>
          <a:p>
            <a:pPr algn="l">
              <a:lnSpc>
                <a:spcPct val="170000"/>
              </a:lnSpc>
            </a:pPr>
            <a:r>
              <a:rPr lang="en-US" sz="1800">
                <a:solidFill>
                  <a:srgbClr val="676B6F"/>
                </a:solidFill>
                <a:latin typeface="Microsoft YaHei"/>
                <a:ea typeface="Microsoft YaHei"/>
              </a:rPr>
              <a:t>自然语言生成 NLG</a:t>
            </a:r>
            <a:endParaRPr lang="en-US" sz="1100"/>
          </a:p>
        </p:txBody>
      </p:sp>
      <p:sp>
        <p:nvSpPr>
          <p:cNvPr id="10" name="AutoShape 9"/>
          <p:cNvSpPr/>
          <p:nvPr/>
        </p:nvSpPr>
        <p:spPr>
          <a:xfrm flipH="1" flipV="1">
            <a:off x="1676400" y="3492500"/>
            <a:ext cx="1739900" cy="1739900"/>
          </a:xfrm>
          <a:prstGeom prst="straightConnector1">
            <a:avLst/>
          </a:prstGeom>
          <a:ln w="25400">
            <a:solidFill>
              <a:scrgbClr r="5206" g="6038" b="6942"/>
            </a:solidFill>
            <a:tailEnd type="triangle" w="lg" len="lg"/>
          </a:ln>
        </p:spPr>
      </p:sp>
      <p:sp>
        <p:nvSpPr>
          <p:cNvPr id="11" name="AutoShape 10"/>
          <p:cNvSpPr/>
          <p:nvPr/>
        </p:nvSpPr>
        <p:spPr>
          <a:xfrm flipV="1">
            <a:off x="5778500" y="3340100"/>
            <a:ext cx="2057400" cy="1714500"/>
          </a:xfrm>
          <a:prstGeom prst="straightConnector1">
            <a:avLst/>
          </a:prstGeom>
          <a:ln w="25400">
            <a:solidFill>
              <a:scrgbClr r="5206" g="6038" b="6942"/>
            </a:solidFill>
            <a:tailEnd type="triangle" w="lg" len="lg"/>
          </a:ln>
        </p:spPr>
      </p:sp>
      <p:sp>
        <p:nvSpPr>
          <p:cNvPr id="12" name="TextBox 11"/>
          <p:cNvSpPr txBox="1"/>
          <p:nvPr/>
        </p:nvSpPr>
        <p:spPr>
          <a:xfrm>
            <a:off x="7912100" y="5054600"/>
            <a:ext cx="2311400" cy="1041400"/>
          </a:xfrm>
          <a:prstGeom prst="rect">
            <a:avLst/>
          </a:prstGeom>
          <a:ln w="12700">
            <a:solidFill>
              <a:scrgbClr r="-15" g="-15" b="-15"/>
            </a:solidFill>
            <a:prstDash val="solid"/>
          </a:ln>
        </p:spPr>
        <p:txBody>
          <a:bodyPr rtlCol="0" anchor="t">
            <a:spAutoFit/>
          </a:bodyPr>
          <a:lstStyle/>
          <a:p>
            <a:pPr algn="l">
              <a:lnSpc>
                <a:spcPct val="170000"/>
              </a:lnSpc>
            </a:pPr>
            <a:r>
              <a:rPr lang="en-US" sz="1800">
                <a:solidFill>
                  <a:srgbClr val="676B6F"/>
                </a:solidFill>
                <a:latin typeface="Microsoft YaHei"/>
                <a:ea typeface="Microsoft YaHei"/>
              </a:rPr>
              <a:t>知识库</a:t>
            </a:r>
            <a:endParaRPr lang="en-US" sz="1100"/>
          </a:p>
          <a:p>
            <a:pPr>
              <a:lnSpc>
                <a:spcPct val="170000"/>
              </a:lnSpc>
            </a:pPr>
            <a:r>
              <a:rPr lang="en-US" sz="1800">
                <a:solidFill>
                  <a:srgbClr val="676B6F"/>
                </a:solidFill>
                <a:latin typeface="Microsoft YaHei"/>
                <a:ea typeface="Microsoft YaHei"/>
              </a:rPr>
              <a:t>外部API</a:t>
            </a:r>
          </a:p>
        </p:txBody>
      </p:sp>
      <p:sp>
        <p:nvSpPr>
          <p:cNvPr id="13" name="AutoShape 12"/>
          <p:cNvSpPr/>
          <p:nvPr/>
        </p:nvSpPr>
        <p:spPr>
          <a:xfrm flipH="1">
            <a:off x="8724900" y="3352800"/>
            <a:ext cx="0" cy="1701800"/>
          </a:xfrm>
          <a:prstGeom prst="straightConnector1">
            <a:avLst/>
          </a:prstGeom>
          <a:ln w="25400">
            <a:solidFill>
              <a:scrgbClr r="5206" g="6038" b="6942"/>
            </a:solidFill>
            <a:tailEnd type="triangle" w="lg" len="lg"/>
          </a:ln>
        </p:spPr>
      </p:sp>
      <p:sp>
        <p:nvSpPr>
          <p:cNvPr id="14" name="AutoShape 13"/>
          <p:cNvSpPr/>
          <p:nvPr/>
        </p:nvSpPr>
        <p:spPr>
          <a:xfrm flipV="1">
            <a:off x="8864600" y="3340100"/>
            <a:ext cx="0" cy="1714500"/>
          </a:xfrm>
          <a:prstGeom prst="straightConnector1">
            <a:avLst/>
          </a:prstGeom>
          <a:ln w="25400">
            <a:solidFill>
              <a:scrgbClr r="5206" g="6038" b="6942"/>
            </a:solidFill>
            <a:tailEnd type="triangle" w="lg" len="lg"/>
          </a:ln>
        </p:spPr>
      </p:sp>
      <p:sp>
        <p:nvSpPr>
          <p:cNvPr id="15" name="AutoShape 14"/>
          <p:cNvSpPr/>
          <p:nvPr/>
        </p:nvSpPr>
        <p:spPr>
          <a:xfrm>
            <a:off x="5753100" y="3289300"/>
            <a:ext cx="2120900" cy="1816100"/>
          </a:xfrm>
          <a:prstGeom prst="straightConnector1">
            <a:avLst/>
          </a:prstGeom>
          <a:ln w="25400">
            <a:solidFill>
              <a:scrgbClr r="5206" g="6038" b="6942"/>
            </a:solidFill>
            <a:tailEnd type="triangle" w="lg" len="lg"/>
          </a:ln>
        </p:spPr>
      </p:sp>
      <p:sp>
        <p:nvSpPr>
          <p:cNvPr id="16" name="AutoShape 15"/>
          <p:cNvSpPr/>
          <p:nvPr/>
        </p:nvSpPr>
        <p:spPr>
          <a:xfrm flipH="1">
            <a:off x="5778500" y="5359400"/>
            <a:ext cx="2133600" cy="0"/>
          </a:xfrm>
          <a:prstGeom prst="straightConnector1">
            <a:avLst/>
          </a:prstGeom>
          <a:ln w="25400">
            <a:solidFill>
              <a:scrgbClr r="5206" g="6038" b="6942"/>
            </a:solidFill>
            <a:tailEnd type="triangle" w="lg" len="lg"/>
          </a:ln>
        </p:spPr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16000" y="635000"/>
            <a:ext cx="10160000" cy="876300"/>
          </a:xfrm>
          <a:prstGeom prst="rect">
            <a:avLst/>
          </a:prstGeom>
        </p:spPr>
        <p:txBody>
          <a:bodyPr rtlCol="0" anchor="t">
            <a:normAutofit lnSpcReduction="10000"/>
          </a:bodyPr>
          <a:lstStyle/>
          <a:p>
            <a:pPr algn="ctr">
              <a:lnSpc>
                <a:spcPct val="140000"/>
              </a:lnSpc>
            </a:pPr>
            <a:r>
              <a:rPr lang="en-US" sz="4200" b="1">
                <a:solidFill>
                  <a:srgbClr val="41464B"/>
                </a:solidFill>
                <a:latin typeface="Microsoft YaHei"/>
                <a:ea typeface="Microsoft YaHei"/>
              </a:rPr>
              <a:t>自然语言理解</a:t>
            </a:r>
            <a:endParaRPr lang="en-US" sz="1100"/>
          </a:p>
        </p:txBody>
      </p:sp>
      <p:sp>
        <p:nvSpPr>
          <p:cNvPr id="3" name="TextBox 2"/>
          <p:cNvSpPr txBox="1"/>
          <p:nvPr/>
        </p:nvSpPr>
        <p:spPr>
          <a:xfrm>
            <a:off x="1016000" y="1676400"/>
            <a:ext cx="10160000" cy="4546600"/>
          </a:xfrm>
          <a:prstGeom prst="rect">
            <a:avLst/>
          </a:prstGeom>
        </p:spPr>
        <p:txBody>
          <a:bodyPr rtlCol="0" anchor="t">
            <a:normAutofit/>
          </a:bodyPr>
          <a:lstStyle/>
          <a:p>
            <a:pPr algn="l"/>
            <a:endParaRPr lang="en-US" sz="1100"/>
          </a:p>
          <a:p>
            <a:pPr lvl="1" indent="-231140" algn="l">
              <a:lnSpc>
                <a:spcPct val="170000"/>
              </a:lnSpc>
              <a:buChar char="•"/>
            </a:pPr>
            <a:r>
              <a:rPr lang="en-US" sz="1800">
                <a:solidFill>
                  <a:srgbClr val="676B6F"/>
                </a:solidFill>
                <a:latin typeface="sans-serif"/>
                <a:ea typeface="sans-serif"/>
              </a:rPr>
              <a:t>意图识别：文本分类问题</a:t>
            </a:r>
          </a:p>
          <a:p>
            <a:pPr lvl="1" indent="-231140" algn="l">
              <a:lnSpc>
                <a:spcPct val="170000"/>
              </a:lnSpc>
              <a:buChar char="•"/>
            </a:pPr>
            <a:r>
              <a:rPr lang="en-US" sz="1800">
                <a:solidFill>
                  <a:srgbClr val="676B6F"/>
                </a:solidFill>
                <a:latin typeface="sans-serif"/>
              </a:rPr>
              <a:t>Dialogue Act Prediction （question, statement, request for action…）</a:t>
            </a:r>
          </a:p>
          <a:p>
            <a:pPr lvl="1" indent="-231140" algn="l">
              <a:lnSpc>
                <a:spcPct val="170000"/>
              </a:lnSpc>
              <a:buChar char="•"/>
            </a:pPr>
            <a:r>
              <a:rPr lang="en-US" sz="1800">
                <a:solidFill>
                  <a:srgbClr val="676B6F"/>
                </a:solidFill>
                <a:latin typeface="sans-serif"/>
                <a:ea typeface="sans-serif"/>
              </a:rPr>
              <a:t>命名实体识别（Named Entity Prediction）</a:t>
            </a:r>
          </a:p>
          <a:p>
            <a:pPr lvl="1" indent="-231140" algn="l">
              <a:lnSpc>
                <a:spcPct val="170000"/>
              </a:lnSpc>
              <a:buChar char="•"/>
            </a:pPr>
            <a:r>
              <a:rPr lang="en-US" sz="1800">
                <a:solidFill>
                  <a:srgbClr val="676B6F"/>
                </a:solidFill>
                <a:latin typeface="sans-serif"/>
                <a:ea typeface="sans-serif"/>
              </a:rPr>
              <a:t>语义槽填充（Slot Filling）</a:t>
            </a:r>
          </a:p>
          <a:p>
            <a:pPr lvl="1" indent="-231140" algn="l">
              <a:lnSpc>
                <a:spcPct val="170000"/>
              </a:lnSpc>
              <a:buChar char="•"/>
            </a:pPr>
            <a:r>
              <a:rPr lang="en-US" sz="1800">
                <a:solidFill>
                  <a:srgbClr val="676B6F"/>
                </a:solidFill>
                <a:latin typeface="sans-serif"/>
              </a:rPr>
              <a:t>Dialogue State Tracking</a:t>
            </a:r>
          </a:p>
          <a:p>
            <a:pPr lvl="1" indent="-231140" algn="l">
              <a:lnSpc>
                <a:spcPct val="170000"/>
              </a:lnSpc>
              <a:buChar char="•"/>
            </a:pPr>
            <a:endParaRPr sz="1800">
              <a:solidFill>
                <a:srgbClr val="676B6F"/>
              </a:solidFill>
              <a:latin typeface="sans-serif"/>
              <a:ea typeface="sans-serif"/>
            </a:endParaRPr>
          </a:p>
          <a:p>
            <a:pPr algn="l">
              <a:lnSpc>
                <a:spcPct val="170000"/>
              </a:lnSpc>
            </a:pPr>
            <a:r>
              <a:rPr lang="en-US" sz="1800">
                <a:solidFill>
                  <a:srgbClr val="676B6F"/>
                </a:solidFill>
                <a:latin typeface="sans-serif"/>
                <a:ea typeface="sans-serif"/>
              </a:rPr>
              <a:t>以上模型的训练主要基于有监督学习，需要一定量的训练数据</a:t>
            </a:r>
          </a:p>
          <a:p>
            <a:pPr algn="l">
              <a:lnSpc>
                <a:spcPct val="170000"/>
              </a:lnSpc>
            </a:pPr>
            <a:endParaRPr sz="1800">
              <a:solidFill>
                <a:srgbClr val="676B6F"/>
              </a:solidFill>
              <a:latin typeface="sans-serif"/>
              <a:ea typeface="sans-serif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16000" y="635000"/>
            <a:ext cx="10160000" cy="876300"/>
          </a:xfrm>
          <a:prstGeom prst="rect">
            <a:avLst/>
          </a:prstGeom>
        </p:spPr>
        <p:txBody>
          <a:bodyPr rtlCol="0" anchor="t">
            <a:normAutofit lnSpcReduction="10000"/>
          </a:bodyPr>
          <a:lstStyle/>
          <a:p>
            <a:pPr algn="ctr">
              <a:lnSpc>
                <a:spcPct val="140000"/>
              </a:lnSpc>
            </a:pPr>
            <a:r>
              <a:rPr lang="en-US" sz="4200" b="1">
                <a:solidFill>
                  <a:srgbClr val="41464B"/>
                </a:solidFill>
                <a:latin typeface="Microsoft YaHei"/>
                <a:ea typeface="Microsoft YaHei"/>
              </a:rPr>
              <a:t>命名实体识别</a:t>
            </a:r>
            <a:endParaRPr lang="en-US" sz="110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alphaModFix/>
          </a:blip>
          <a:srcRect/>
          <a:stretch>
            <a:fillRect/>
          </a:stretch>
        </p:blipFill>
        <p:spPr>
          <a:xfrm>
            <a:off x="1917700" y="1511300"/>
            <a:ext cx="8369300" cy="44577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</p:spPr>
        <p:txBody>
          <a:bodyPr rtlCol="0" anchor="t"/>
          <a:lstStyle/>
          <a:p>
            <a:pPr algn="l">
              <a:lnSpc>
                <a:spcPct val="100000"/>
              </a:lnSpc>
            </a:pPr>
            <a:r>
              <a:rPr lang="en-US" sz="1400">
                <a:solidFill>
                  <a:srgbClr val="41464B"/>
                </a:solidFill>
                <a:latin typeface="Microsoft YaHei"/>
              </a:rPr>
              <a:t>https://spacy.io/usage/linguistic-features#named-entities</a:t>
            </a:r>
            <a:endParaRPr lang="en-US" sz="11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16000" y="635000"/>
            <a:ext cx="10160000" cy="876300"/>
          </a:xfrm>
          <a:prstGeom prst="rect">
            <a:avLst/>
          </a:prstGeom>
        </p:spPr>
        <p:txBody>
          <a:bodyPr rtlCol="0" anchor="t">
            <a:normAutofit lnSpcReduction="10000"/>
          </a:bodyPr>
          <a:lstStyle/>
          <a:p>
            <a:pPr algn="ctr">
              <a:lnSpc>
                <a:spcPct val="140000"/>
              </a:lnSpc>
            </a:pPr>
            <a:r>
              <a:rPr lang="en-US" sz="4200" b="1">
                <a:solidFill>
                  <a:srgbClr val="41464B"/>
                </a:solidFill>
                <a:latin typeface="Microsoft YaHei"/>
                <a:ea typeface="Microsoft YaHei"/>
              </a:rPr>
              <a:t>对话管理</a:t>
            </a:r>
            <a:endParaRPr lang="en-US" sz="1100"/>
          </a:p>
        </p:txBody>
      </p:sp>
      <p:sp>
        <p:nvSpPr>
          <p:cNvPr id="3" name="TextBox 2"/>
          <p:cNvSpPr txBox="1"/>
          <p:nvPr/>
        </p:nvSpPr>
        <p:spPr>
          <a:xfrm>
            <a:off x="1016000" y="1676400"/>
            <a:ext cx="10160000" cy="4546600"/>
          </a:xfrm>
          <a:prstGeom prst="rect">
            <a:avLst/>
          </a:prstGeom>
        </p:spPr>
        <p:txBody>
          <a:bodyPr rtlCol="0" anchor="t">
            <a:normAutofit/>
          </a:bodyPr>
          <a:lstStyle/>
          <a:p>
            <a:pPr algn="l">
              <a:lnSpc>
                <a:spcPct val="170000"/>
              </a:lnSpc>
            </a:pPr>
            <a:r>
              <a:rPr lang="en-US" sz="1800">
                <a:solidFill>
                  <a:srgbClr val="676B6F"/>
                </a:solidFill>
                <a:latin typeface="sans-serif"/>
                <a:ea typeface="sans-serif"/>
              </a:rPr>
              <a:t>给定当前的对话状态（Dialogue State），下一步采取怎样的行动（action）。</a:t>
            </a:r>
            <a:endParaRPr lang="en-US" sz="1100"/>
          </a:p>
          <a:p>
            <a:pPr lvl="1" indent="-231140" algn="l">
              <a:lnSpc>
                <a:spcPct val="170000"/>
              </a:lnSpc>
              <a:buChar char="•"/>
            </a:pPr>
            <a:r>
              <a:rPr lang="en-US" sz="1800">
                <a:solidFill>
                  <a:srgbClr val="676B6F"/>
                </a:solidFill>
                <a:latin typeface="sans-serif"/>
                <a:ea typeface="sans-serif"/>
              </a:rPr>
              <a:t>基于规则的对话策略（Rule Based Policy）</a:t>
            </a:r>
          </a:p>
          <a:p>
            <a:pPr lvl="2" indent="-231140" algn="l">
              <a:lnSpc>
                <a:spcPct val="170000"/>
              </a:lnSpc>
              <a:buChar char="•"/>
            </a:pPr>
            <a:r>
              <a:rPr lang="en-US" sz="1800">
                <a:solidFill>
                  <a:srgbClr val="676B6F"/>
                </a:solidFill>
                <a:latin typeface="sans-serif"/>
                <a:ea typeface="sans-serif"/>
              </a:rPr>
              <a:t>基于有限状态机的对话策略</a:t>
            </a:r>
          </a:p>
          <a:p>
            <a:pPr lvl="2" indent="-231140" algn="l">
              <a:lnSpc>
                <a:spcPct val="170000"/>
              </a:lnSpc>
              <a:buChar char="•"/>
            </a:pPr>
            <a:r>
              <a:rPr lang="en-US" sz="1800">
                <a:solidFill>
                  <a:srgbClr val="676B6F"/>
                </a:solidFill>
                <a:latin typeface="sans-serif"/>
                <a:ea typeface="sans-serif"/>
              </a:rPr>
              <a:t>基于表格的策略</a:t>
            </a:r>
          </a:p>
          <a:p>
            <a:pPr lvl="1" indent="-231140" algn="l">
              <a:lnSpc>
                <a:spcPct val="170000"/>
              </a:lnSpc>
              <a:buChar char="•"/>
            </a:pPr>
            <a:r>
              <a:rPr lang="en-US" sz="1800">
                <a:solidFill>
                  <a:srgbClr val="676B6F"/>
                </a:solidFill>
                <a:latin typeface="sans-serif"/>
                <a:ea typeface="sans-serif"/>
              </a:rPr>
              <a:t>利用对话数据学习对话策略</a:t>
            </a:r>
          </a:p>
          <a:p>
            <a:pPr lvl="2" indent="-231140" algn="l">
              <a:lnSpc>
                <a:spcPct val="170000"/>
              </a:lnSpc>
              <a:buChar char="•"/>
            </a:pPr>
            <a:r>
              <a:rPr lang="en-US" sz="1800">
                <a:solidFill>
                  <a:srgbClr val="676B6F"/>
                </a:solidFill>
                <a:latin typeface="sans-serif"/>
                <a:ea typeface="sans-serif"/>
              </a:rPr>
              <a:t>记忆策略（Memoization）</a:t>
            </a:r>
          </a:p>
          <a:p>
            <a:pPr lvl="2" indent="-231140" algn="l">
              <a:lnSpc>
                <a:spcPct val="170000"/>
              </a:lnSpc>
              <a:buChar char="•"/>
            </a:pPr>
            <a:r>
              <a:rPr lang="en-US" sz="1800">
                <a:solidFill>
                  <a:srgbClr val="676B6F"/>
                </a:solidFill>
                <a:latin typeface="sans-serif"/>
                <a:ea typeface="sans-serif"/>
              </a:rPr>
              <a:t>基于监督学习的策略（RNN/LSTM/Transformer）</a:t>
            </a:r>
          </a:p>
          <a:p>
            <a:pPr lvl="2" indent="-231140" algn="l">
              <a:lnSpc>
                <a:spcPct val="170000"/>
              </a:lnSpc>
              <a:buChar char="•"/>
            </a:pPr>
            <a:r>
              <a:rPr lang="en-US" sz="1800">
                <a:solidFill>
                  <a:srgbClr val="676B6F"/>
                </a:solidFill>
                <a:latin typeface="sans-serif"/>
                <a:ea typeface="sans-serif"/>
              </a:rPr>
              <a:t>利用强化学习（Human-in-the-loop）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16000" y="635000"/>
            <a:ext cx="10160000" cy="876300"/>
          </a:xfrm>
          <a:prstGeom prst="rect">
            <a:avLst/>
          </a:prstGeom>
        </p:spPr>
        <p:txBody>
          <a:bodyPr rtlCol="0" anchor="t">
            <a:normAutofit lnSpcReduction="10000"/>
          </a:bodyPr>
          <a:lstStyle/>
          <a:p>
            <a:pPr algn="ctr">
              <a:lnSpc>
                <a:spcPct val="140000"/>
              </a:lnSpc>
            </a:pPr>
            <a:r>
              <a:rPr lang="en-US" sz="4200" b="1">
                <a:solidFill>
                  <a:srgbClr val="41464B"/>
                </a:solidFill>
                <a:latin typeface="Microsoft YaHei"/>
                <a:ea typeface="Microsoft YaHei"/>
              </a:rPr>
              <a:t>对话管理：有限状态机</a:t>
            </a:r>
            <a:endParaRPr lang="en-US" sz="110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alphaModFix/>
          </a:blip>
          <a:srcRect/>
          <a:stretch>
            <a:fillRect/>
          </a:stretch>
        </p:blipFill>
        <p:spPr>
          <a:xfrm>
            <a:off x="1828800" y="1511300"/>
            <a:ext cx="8547100" cy="45212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638300" y="5892800"/>
            <a:ext cx="9182100" cy="863600"/>
          </a:xfrm>
          <a:prstGeom prst="rect">
            <a:avLst/>
          </a:prstGeom>
        </p:spPr>
        <p:txBody>
          <a:bodyPr rtlCol="0" anchor="t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1400">
                <a:solidFill>
                  <a:srgbClr val="41464B"/>
                </a:solidFill>
                <a:latin typeface="Microsoft YaHei"/>
              </a:rPr>
              <a:t>Larionov et al., Tartan: A retrieval-based socialbot powered by a dynamic finite-state machine architecture， https://arxiv.org/pdf/1812.01260.pdf</a:t>
            </a:r>
            <a:endParaRPr lang="en-US" sz="11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16000" y="635000"/>
            <a:ext cx="10160000" cy="876300"/>
          </a:xfrm>
          <a:prstGeom prst="rect">
            <a:avLst/>
          </a:prstGeom>
        </p:spPr>
        <p:txBody>
          <a:bodyPr rtlCol="0" anchor="t">
            <a:normAutofit lnSpcReduction="10000"/>
          </a:bodyPr>
          <a:lstStyle/>
          <a:p>
            <a:pPr algn="ctr">
              <a:lnSpc>
                <a:spcPct val="140000"/>
              </a:lnSpc>
            </a:pPr>
            <a:r>
              <a:rPr lang="en-US" sz="4200" b="1">
                <a:solidFill>
                  <a:srgbClr val="41464B"/>
                </a:solidFill>
                <a:latin typeface="Microsoft YaHei"/>
                <a:ea typeface="Microsoft YaHei"/>
              </a:rPr>
              <a:t>对话管理：填充表格</a:t>
            </a:r>
            <a:endParaRPr lang="en-US" sz="110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alphaModFix/>
          </a:blip>
          <a:srcRect/>
          <a:stretch>
            <a:fillRect/>
          </a:stretch>
        </p:blipFill>
        <p:spPr>
          <a:xfrm>
            <a:off x="1003300" y="1803400"/>
            <a:ext cx="3746500" cy="39497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562600" y="1816100"/>
            <a:ext cx="6096000" cy="381000"/>
          </a:xfrm>
          <a:prstGeom prst="rect">
            <a:avLst/>
          </a:prstGeom>
        </p:spPr>
        <p:txBody>
          <a:bodyPr rtlCol="0" anchor="t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1800">
                <a:solidFill>
                  <a:srgbClr val="41464B"/>
                </a:solidFill>
                <a:latin typeface="Microsoft YaHei"/>
              </a:rPr>
              <a:t>Slot	Question</a:t>
            </a:r>
          </a:p>
          <a:p>
            <a:pPr algn="l">
              <a:lnSpc>
                <a:spcPct val="100000"/>
              </a:lnSpc>
            </a:pPr>
            <a:r>
              <a:rPr lang="en-US" sz="1800">
                <a:solidFill>
                  <a:srgbClr val="41464B"/>
                </a:solidFill>
                <a:latin typeface="Microsoft YaHei"/>
              </a:rPr>
              <a:t>
出发地	你从哪个城市或机场出发？</a:t>
            </a:r>
          </a:p>
          <a:p>
            <a:pPr algn="l">
              <a:lnSpc>
                <a:spcPct val="100000"/>
              </a:lnSpc>
            </a:pPr>
            <a:r>
              <a:rPr lang="en-US" sz="1800">
                <a:solidFill>
                  <a:srgbClr val="41464B"/>
                </a:solidFill>
                <a:latin typeface="Microsoft YaHei"/>
              </a:rPr>
              <a:t>
目的地	你要去哪个城市？</a:t>
            </a:r>
          </a:p>
          <a:p>
            <a:pPr algn="l">
              <a:lnSpc>
                <a:spcPct val="100000"/>
              </a:lnSpc>
            </a:pPr>
            <a:r>
              <a:rPr lang="en-US" sz="1800">
                <a:solidFill>
                  <a:srgbClr val="41464B"/>
                </a:solidFill>
                <a:latin typeface="Microsoft YaHei"/>
              </a:rPr>
              <a:t>
起飞日期	你的起飞日期是？</a:t>
            </a:r>
          </a:p>
          <a:p>
            <a:pPr algn="l">
              <a:lnSpc>
                <a:spcPct val="100000"/>
              </a:lnSpc>
            </a:pPr>
            <a:r>
              <a:rPr lang="en-US" sz="1800">
                <a:solidFill>
                  <a:srgbClr val="41464B"/>
                </a:solidFill>
                <a:latin typeface="Microsoft YaHei"/>
              </a:rPr>
              <a:t>
起飞时间	你想几点钟起飞？</a:t>
            </a:r>
          </a:p>
          <a:p>
            <a:pPr algn="l">
              <a:lnSpc>
                <a:spcPct val="100000"/>
              </a:lnSpc>
            </a:pPr>
            <a:r>
              <a:rPr lang="en-US" sz="1800">
                <a:solidFill>
                  <a:srgbClr val="41464B"/>
                </a:solidFill>
                <a:latin typeface="Microsoft YaHei"/>
              </a:rPr>
              <a:t>
航空公司	你有偏好的航空公司吗？</a:t>
            </a:r>
          </a:p>
          <a:p>
            <a:pPr algn="l">
              <a:lnSpc>
                <a:spcPct val="100000"/>
              </a:lnSpc>
            </a:pPr>
            <a:r>
              <a:rPr lang="en-US" sz="1800">
                <a:solidFill>
                  <a:srgbClr val="41464B"/>
                </a:solidFill>
                <a:latin typeface="Microsoft YaHei"/>
              </a:rPr>
              <a:t>
姓名	你的名字叫什么？</a:t>
            </a:r>
          </a:p>
          <a:p>
            <a:pPr algn="l">
              <a:lnSpc>
                <a:spcPct val="100000"/>
              </a:lnSpc>
            </a:pPr>
            <a:r>
              <a:rPr lang="en-US" sz="1800">
                <a:solidFill>
                  <a:srgbClr val="41464B"/>
                </a:solidFill>
                <a:latin typeface="Microsoft YaHei"/>
              </a:rPr>
              <a:t>
证件号码	你的身份证号码是多少？ --&gt; 护照</a:t>
            </a:r>
          </a:p>
          <a:p>
            <a:pPr algn="l">
              <a:lnSpc>
                <a:spcPct val="100000"/>
              </a:lnSpc>
            </a:pPr>
            <a:r>
              <a:rPr lang="en-US" sz="1800">
                <a:solidFill>
                  <a:srgbClr val="41464B"/>
                </a:solidFill>
                <a:latin typeface="Microsoft YaHei"/>
              </a:rPr>
              <a:t>
	</a:t>
            </a:r>
          </a:p>
          <a:p>
            <a:pPr algn="l">
              <a:lnSpc>
                <a:spcPct val="100000"/>
              </a:lnSpc>
            </a:pPr>
            <a:r>
              <a:rPr lang="en-US" sz="1800">
                <a:solidFill>
                  <a:srgbClr val="41464B"/>
                </a:solidFill>
                <a:latin typeface="Microsoft YaHei"/>
              </a:rPr>
              <a:t>
</a:t>
            </a:r>
            <a:endParaRPr lang="en-US" sz="11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16000" y="635000"/>
            <a:ext cx="10160000" cy="876300"/>
          </a:xfrm>
          <a:prstGeom prst="rect">
            <a:avLst/>
          </a:prstGeom>
        </p:spPr>
        <p:txBody>
          <a:bodyPr rtlCol="0" anchor="t">
            <a:normAutofit lnSpcReduction="10000"/>
          </a:bodyPr>
          <a:lstStyle/>
          <a:p>
            <a:pPr algn="ctr">
              <a:lnSpc>
                <a:spcPct val="140000"/>
              </a:lnSpc>
            </a:pPr>
            <a:r>
              <a:rPr lang="en-US" sz="4200" b="1">
                <a:solidFill>
                  <a:srgbClr val="41464B"/>
                </a:solidFill>
                <a:latin typeface="Microsoft YaHei"/>
              </a:rPr>
              <a:t>Rasa提供的对话策略</a:t>
            </a:r>
            <a:endParaRPr lang="en-US" sz="110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alphaModFix/>
          </a:blip>
          <a:srcRect/>
          <a:stretch>
            <a:fillRect/>
          </a:stretch>
        </p:blipFill>
        <p:spPr>
          <a:xfrm>
            <a:off x="1270000" y="1498600"/>
            <a:ext cx="2946400" cy="4699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156200" y="5549900"/>
            <a:ext cx="6096000" cy="381000"/>
          </a:xfrm>
          <a:prstGeom prst="rect">
            <a:avLst/>
          </a:prstGeom>
        </p:spPr>
        <p:txBody>
          <a:bodyPr rtlCol="0" anchor="t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1800">
                <a:solidFill>
                  <a:srgbClr val="41464B"/>
                </a:solidFill>
                <a:latin typeface="Microsoft YaHei"/>
              </a:rPr>
              <a:t>https://rasa.com/docs/rasa/core/policies/</a:t>
            </a:r>
            <a:endParaRPr lang="en-US" sz="11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16000" y="635000"/>
            <a:ext cx="10160000" cy="876300"/>
          </a:xfrm>
          <a:prstGeom prst="rect">
            <a:avLst/>
          </a:prstGeom>
        </p:spPr>
        <p:txBody>
          <a:bodyPr rtlCol="0" anchor="t">
            <a:normAutofit lnSpcReduction="10000"/>
          </a:bodyPr>
          <a:lstStyle/>
          <a:p>
            <a:pPr algn="ctr">
              <a:lnSpc>
                <a:spcPct val="140000"/>
              </a:lnSpc>
            </a:pPr>
            <a:r>
              <a:rPr lang="en-US" sz="4200" b="1">
                <a:solidFill>
                  <a:srgbClr val="41464B"/>
                </a:solidFill>
                <a:latin typeface="Microsoft YaHei"/>
                <a:ea typeface="Microsoft YaHei"/>
              </a:rPr>
              <a:t>自然语言生成</a:t>
            </a:r>
            <a:endParaRPr lang="en-US" sz="1100"/>
          </a:p>
        </p:txBody>
      </p:sp>
      <p:sp>
        <p:nvSpPr>
          <p:cNvPr id="3" name="TextBox 2"/>
          <p:cNvSpPr txBox="1"/>
          <p:nvPr/>
        </p:nvSpPr>
        <p:spPr>
          <a:xfrm>
            <a:off x="1016000" y="1676400"/>
            <a:ext cx="10160000" cy="4546600"/>
          </a:xfrm>
          <a:prstGeom prst="rect">
            <a:avLst/>
          </a:prstGeom>
        </p:spPr>
        <p:txBody>
          <a:bodyPr rtlCol="0" anchor="t">
            <a:normAutofit/>
          </a:bodyPr>
          <a:lstStyle/>
          <a:p>
            <a:pPr algn="l"/>
            <a:endParaRPr lang="en-US" sz="1100"/>
          </a:p>
          <a:p>
            <a:pPr lvl="1" indent="-231140" algn="l">
              <a:lnSpc>
                <a:spcPct val="170000"/>
              </a:lnSpc>
              <a:buChar char="•"/>
            </a:pPr>
            <a:r>
              <a:rPr lang="en-US" sz="1800">
                <a:solidFill>
                  <a:srgbClr val="676B6F"/>
                </a:solidFill>
                <a:latin typeface="sans-serif"/>
                <a:ea typeface="sans-serif"/>
              </a:rPr>
              <a:t>基于模板的语言生成（Template Based NLG）</a:t>
            </a:r>
          </a:p>
          <a:p>
            <a:pPr lvl="2" indent="-231140" algn="l">
              <a:lnSpc>
                <a:spcPct val="170000"/>
              </a:lnSpc>
              <a:buChar char="•"/>
            </a:pPr>
            <a:r>
              <a:rPr lang="en-US" sz="1800">
                <a:solidFill>
                  <a:srgbClr val="676B6F"/>
                </a:solidFill>
                <a:latin typeface="sans-serif"/>
              </a:rPr>
              <a:t>action —&gt; 语言：询问出发地 —&gt; 您要从哪个城市起飞呢？</a:t>
            </a:r>
          </a:p>
          <a:p>
            <a:pPr lvl="2" indent="-231140" algn="l">
              <a:lnSpc>
                <a:spcPct val="170000"/>
              </a:lnSpc>
              <a:buChar char="•"/>
            </a:pPr>
            <a:r>
              <a:rPr lang="en-US" sz="1800">
                <a:solidFill>
                  <a:srgbClr val="676B6F"/>
                </a:solidFill>
                <a:latin typeface="sans-serif"/>
              </a:rPr>
              <a:t>Template中可能有部分槽位需要填空：我们刚刚给您的邮箱{email}发送了邮件，请查收。</a:t>
            </a:r>
          </a:p>
          <a:p>
            <a:pPr lvl="2" indent="-231140" algn="l">
              <a:lnSpc>
                <a:spcPct val="170000"/>
              </a:lnSpc>
              <a:buChar char="•"/>
            </a:pPr>
            <a:r>
              <a:rPr lang="en-US" sz="1800">
                <a:solidFill>
                  <a:srgbClr val="676B6F"/>
                </a:solidFill>
                <a:latin typeface="sans-serif"/>
                <a:ea typeface="sans-serif"/>
              </a:rPr>
              <a:t>特点：简单、机械，人工定义action和template之间的关系</a:t>
            </a:r>
          </a:p>
          <a:p>
            <a:pPr lvl="1" indent="-231140" algn="l">
              <a:lnSpc>
                <a:spcPct val="170000"/>
              </a:lnSpc>
              <a:buChar char="•"/>
            </a:pPr>
            <a:r>
              <a:rPr lang="en-US" sz="1800">
                <a:solidFill>
                  <a:srgbClr val="676B6F"/>
                </a:solidFill>
                <a:latin typeface="sans-serif"/>
                <a:ea typeface="sans-serif"/>
              </a:rPr>
              <a:t>基于深度学习的语言生成</a:t>
            </a:r>
          </a:p>
          <a:p>
            <a:pPr lvl="2" indent="-231140" algn="l">
              <a:lnSpc>
                <a:spcPct val="170000"/>
              </a:lnSpc>
              <a:buChar char="•"/>
            </a:pPr>
            <a:r>
              <a:rPr lang="en-US" sz="1800">
                <a:solidFill>
                  <a:srgbClr val="676B6F"/>
                </a:solidFill>
                <a:latin typeface="sans-serif"/>
                <a:ea typeface="sans-serif"/>
              </a:rPr>
              <a:t>语言模型</a:t>
            </a:r>
          </a:p>
          <a:p>
            <a:pPr lvl="2" indent="-231140" algn="l">
              <a:lnSpc>
                <a:spcPct val="170000"/>
              </a:lnSpc>
              <a:buChar char="•"/>
            </a:pPr>
            <a:r>
              <a:rPr lang="en-US" sz="1800">
                <a:solidFill>
                  <a:srgbClr val="676B6F"/>
                </a:solidFill>
                <a:latin typeface="sans-serif"/>
                <a:ea typeface="sans-serif"/>
              </a:rPr>
              <a:t>对生成的句子进行打分</a:t>
            </a:r>
          </a:p>
          <a:p>
            <a:pPr lvl="2" indent="-231140" algn="l">
              <a:lnSpc>
                <a:spcPct val="170000"/>
              </a:lnSpc>
              <a:buChar char="•"/>
            </a:pPr>
            <a:r>
              <a:rPr lang="en-US" sz="1800">
                <a:solidFill>
                  <a:srgbClr val="676B6F"/>
                </a:solidFill>
                <a:latin typeface="sans-serif"/>
                <a:ea typeface="sans-serif"/>
              </a:rPr>
              <a:t>槽位填空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16000" y="635000"/>
            <a:ext cx="10160000" cy="876300"/>
          </a:xfrm>
          <a:prstGeom prst="rect">
            <a:avLst/>
          </a:prstGeom>
        </p:spPr>
        <p:txBody>
          <a:bodyPr rtlCol="0" anchor="t">
            <a:normAutofit lnSpcReduction="10000"/>
          </a:bodyPr>
          <a:lstStyle/>
          <a:p>
            <a:pPr algn="ctr">
              <a:lnSpc>
                <a:spcPct val="140000"/>
              </a:lnSpc>
            </a:pPr>
            <a:r>
              <a:rPr lang="en-US" sz="4200" b="1">
                <a:solidFill>
                  <a:srgbClr val="41464B"/>
                </a:solidFill>
                <a:latin typeface="Microsoft YaHei"/>
                <a:ea typeface="Microsoft YaHei"/>
              </a:rPr>
              <a:t>主要内容</a:t>
            </a:r>
            <a:endParaRPr lang="en-US" sz="1100"/>
          </a:p>
        </p:txBody>
      </p:sp>
      <p:sp>
        <p:nvSpPr>
          <p:cNvPr id="3" name="TextBox 2"/>
          <p:cNvSpPr txBox="1"/>
          <p:nvPr/>
        </p:nvSpPr>
        <p:spPr>
          <a:xfrm>
            <a:off x="1016000" y="1587500"/>
            <a:ext cx="10160000" cy="4546600"/>
          </a:xfrm>
          <a:prstGeom prst="rect">
            <a:avLst/>
          </a:prstGeom>
        </p:spPr>
        <p:txBody>
          <a:bodyPr rtlCol="0" anchor="t">
            <a:normAutofit/>
          </a:bodyPr>
          <a:lstStyle/>
          <a:p>
            <a:pPr algn="l"/>
            <a:endParaRPr lang="en-US" sz="1100"/>
          </a:p>
          <a:p>
            <a:pPr lvl="1" indent="-231140" algn="l">
              <a:lnSpc>
                <a:spcPct val="170000"/>
              </a:lnSpc>
              <a:buChar char="•"/>
            </a:pPr>
            <a:r>
              <a:rPr lang="en-US" sz="1800">
                <a:solidFill>
                  <a:srgbClr val="676B6F"/>
                </a:solidFill>
                <a:latin typeface="sans-serif"/>
                <a:ea typeface="sans-serif"/>
              </a:rPr>
              <a:t>聊天机器人的类型和概况</a:t>
            </a:r>
          </a:p>
          <a:p>
            <a:pPr lvl="1" indent="-231140" algn="l">
              <a:lnSpc>
                <a:spcPct val="170000"/>
              </a:lnSpc>
              <a:buChar char="•"/>
            </a:pPr>
            <a:r>
              <a:rPr lang="en-US" sz="1800">
                <a:solidFill>
                  <a:srgbClr val="676B6F"/>
                </a:solidFill>
                <a:latin typeface="sans-serif"/>
                <a:ea typeface="sans-serif"/>
              </a:rPr>
              <a:t>自然语言理解</a:t>
            </a:r>
          </a:p>
          <a:p>
            <a:pPr lvl="1" indent="-231140" algn="l">
              <a:lnSpc>
                <a:spcPct val="170000"/>
              </a:lnSpc>
              <a:buChar char="•"/>
            </a:pPr>
            <a:r>
              <a:rPr lang="en-US" sz="1800">
                <a:solidFill>
                  <a:srgbClr val="676B6F"/>
                </a:solidFill>
                <a:latin typeface="sans-serif"/>
                <a:ea typeface="sans-serif"/>
              </a:rPr>
              <a:t>聊天策略规划</a:t>
            </a:r>
          </a:p>
          <a:p>
            <a:pPr lvl="1" indent="-231140" algn="l">
              <a:lnSpc>
                <a:spcPct val="170000"/>
              </a:lnSpc>
              <a:buChar char="•"/>
            </a:pPr>
            <a:r>
              <a:rPr lang="en-US" sz="1800">
                <a:solidFill>
                  <a:srgbClr val="676B6F"/>
                </a:solidFill>
                <a:latin typeface="sans-serif"/>
                <a:ea typeface="sans-serif"/>
              </a:rPr>
              <a:t>语言生成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16000" y="635000"/>
            <a:ext cx="10160000" cy="876300"/>
          </a:xfrm>
          <a:prstGeom prst="rect">
            <a:avLst/>
          </a:prstGeom>
        </p:spPr>
        <p:txBody>
          <a:bodyPr rtlCol="0" anchor="t">
            <a:normAutofit lnSpcReduction="10000"/>
          </a:bodyPr>
          <a:lstStyle/>
          <a:p>
            <a:pPr algn="ctr">
              <a:lnSpc>
                <a:spcPct val="140000"/>
              </a:lnSpc>
            </a:pPr>
            <a:r>
              <a:rPr lang="en-US" sz="4200" b="1">
                <a:solidFill>
                  <a:srgbClr val="41464B"/>
                </a:solidFill>
                <a:latin typeface="Microsoft YaHei"/>
                <a:ea typeface="Microsoft YaHei"/>
              </a:rPr>
              <a:t>自然语言生成</a:t>
            </a:r>
            <a:endParaRPr lang="en-US" sz="1100"/>
          </a:p>
        </p:txBody>
      </p:sp>
      <p:sp>
        <p:nvSpPr>
          <p:cNvPr id="3" name="TextBox 2"/>
          <p:cNvSpPr txBox="1"/>
          <p:nvPr/>
        </p:nvSpPr>
        <p:spPr>
          <a:xfrm>
            <a:off x="1016000" y="1676400"/>
            <a:ext cx="10160000" cy="4546600"/>
          </a:xfrm>
          <a:prstGeom prst="rect">
            <a:avLst/>
          </a:prstGeom>
        </p:spPr>
        <p:txBody>
          <a:bodyPr rtlCol="0" anchor="t">
            <a:normAutofit/>
          </a:bodyPr>
          <a:lstStyle/>
          <a:p>
            <a:pPr algn="l"/>
            <a:endParaRPr lang="en-US" sz="1100"/>
          </a:p>
          <a:p>
            <a:pPr lvl="1" indent="-231140" algn="l">
              <a:lnSpc>
                <a:spcPct val="170000"/>
              </a:lnSpc>
              <a:buChar char="•"/>
            </a:pPr>
            <a:r>
              <a:rPr lang="en-US" sz="1800">
                <a:solidFill>
                  <a:srgbClr val="676B6F"/>
                </a:solidFill>
                <a:latin typeface="sans-serif"/>
                <a:ea typeface="sans-serif"/>
              </a:rPr>
              <a:t>在RASA framework下定义action —&gt; text</a:t>
            </a:r>
          </a:p>
          <a:p>
            <a:pPr lvl="1" indent="-231140" algn="l">
              <a:lnSpc>
                <a:spcPct val="170000"/>
              </a:lnSpc>
              <a:buChar char="•"/>
            </a:pPr>
            <a:endParaRPr sz="1800">
              <a:solidFill>
                <a:srgbClr val="676B6F"/>
              </a:solidFill>
              <a:latin typeface="sans-serif"/>
              <a:ea typeface="sans-serif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/>
          </a:blip>
          <a:srcRect/>
          <a:stretch>
            <a:fillRect/>
          </a:stretch>
        </p:blipFill>
        <p:spPr>
          <a:xfrm>
            <a:off x="1282700" y="2336800"/>
            <a:ext cx="9626600" cy="37465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16000" y="635000"/>
            <a:ext cx="10160000" cy="876300"/>
          </a:xfrm>
          <a:prstGeom prst="rect">
            <a:avLst/>
          </a:prstGeom>
        </p:spPr>
        <p:txBody>
          <a:bodyPr rtlCol="0" anchor="t">
            <a:normAutofit lnSpcReduction="10000"/>
          </a:bodyPr>
          <a:lstStyle/>
          <a:p>
            <a:pPr algn="ctr">
              <a:lnSpc>
                <a:spcPct val="140000"/>
              </a:lnSpc>
            </a:pPr>
            <a:r>
              <a:rPr lang="en-US" sz="4200" b="1">
                <a:solidFill>
                  <a:srgbClr val="41464B"/>
                </a:solidFill>
                <a:latin typeface="Microsoft YaHei"/>
                <a:ea typeface="Microsoft YaHei"/>
              </a:rPr>
              <a:t>闲聊式聊天机器人</a:t>
            </a:r>
            <a:endParaRPr lang="en-US" sz="1100"/>
          </a:p>
        </p:txBody>
      </p:sp>
      <p:sp>
        <p:nvSpPr>
          <p:cNvPr id="3" name="TextBox 2"/>
          <p:cNvSpPr txBox="1"/>
          <p:nvPr/>
        </p:nvSpPr>
        <p:spPr>
          <a:xfrm>
            <a:off x="876300" y="5499100"/>
            <a:ext cx="10375900" cy="1549400"/>
          </a:xfrm>
          <a:prstGeom prst="rect">
            <a:avLst/>
          </a:prstGeom>
        </p:spPr>
        <p:txBody>
          <a:bodyPr rtlCol="0" anchor="t">
            <a:normAutofit/>
          </a:bodyPr>
          <a:lstStyle/>
          <a:p>
            <a:pPr algn="l">
              <a:lnSpc>
                <a:spcPct val="170000"/>
              </a:lnSpc>
            </a:pPr>
            <a:r>
              <a:rPr lang="en-US" sz="1200">
                <a:solidFill>
                  <a:srgbClr val="676B6F"/>
                </a:solidFill>
                <a:latin typeface="sans-serif"/>
              </a:rPr>
              <a:t>https://developer.amazon.com/alexaprize/challenges/</a:t>
            </a:r>
            <a:endParaRPr lang="en-US" sz="1100"/>
          </a:p>
          <a:p>
            <a:pPr algn="l">
              <a:lnSpc>
                <a:spcPct val="170000"/>
              </a:lnSpc>
            </a:pPr>
            <a:r>
              <a:rPr lang="en-US" sz="1200">
                <a:solidFill>
                  <a:srgbClr val="676B6F"/>
                </a:solidFill>
                <a:latin typeface="sans-serif"/>
              </a:rPr>
              <a:t>Chen et al., Gunrock: Building A Human-Like Social Bot By Leveraging Large Scale Real User Data. https://m.media-amazon.com/images/G/01/mobile-apps/dex/alexa/alexaprize/assets/pdf/2018/Gunrock.pdf</a:t>
            </a:r>
          </a:p>
          <a:p>
            <a:pPr algn="l">
              <a:lnSpc>
                <a:spcPct val="170000"/>
              </a:lnSpc>
            </a:pPr>
            <a:endParaRPr sz="1200">
              <a:solidFill>
                <a:srgbClr val="676B6F"/>
              </a:solidFill>
              <a:latin typeface="sans-serif"/>
              <a:ea typeface="sans-serif"/>
            </a:endParaRPr>
          </a:p>
          <a:p>
            <a:pPr algn="l">
              <a:lnSpc>
                <a:spcPct val="170000"/>
              </a:lnSpc>
            </a:pPr>
            <a:endParaRPr sz="1200">
              <a:solidFill>
                <a:srgbClr val="676B6F"/>
              </a:solidFill>
              <a:latin typeface="sans-serif"/>
              <a:ea typeface="sans-serif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/>
          </a:blip>
          <a:srcRect/>
          <a:stretch>
            <a:fillRect/>
          </a:stretch>
        </p:blipFill>
        <p:spPr>
          <a:xfrm>
            <a:off x="1130300" y="1701800"/>
            <a:ext cx="3416300" cy="37973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alphaModFix/>
          </a:blip>
          <a:srcRect/>
          <a:stretch>
            <a:fillRect/>
          </a:stretch>
        </p:blipFill>
        <p:spPr>
          <a:xfrm>
            <a:off x="4749800" y="1752600"/>
            <a:ext cx="6807200" cy="37338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16000" y="635000"/>
            <a:ext cx="10160000" cy="876300"/>
          </a:xfrm>
          <a:prstGeom prst="rect">
            <a:avLst/>
          </a:prstGeom>
        </p:spPr>
        <p:txBody>
          <a:bodyPr rtlCol="0" anchor="t">
            <a:normAutofit lnSpcReduction="10000"/>
          </a:bodyPr>
          <a:lstStyle/>
          <a:p>
            <a:pPr algn="ctr">
              <a:lnSpc>
                <a:spcPct val="140000"/>
              </a:lnSpc>
            </a:pPr>
            <a:r>
              <a:rPr lang="en-US" sz="4200" b="1">
                <a:solidFill>
                  <a:srgbClr val="41464B"/>
                </a:solidFill>
                <a:latin typeface="Microsoft YaHei"/>
                <a:ea typeface="Microsoft YaHei"/>
              </a:rPr>
              <a:t>学习资料</a:t>
            </a:r>
            <a:endParaRPr lang="en-US" sz="1100"/>
          </a:p>
        </p:txBody>
      </p:sp>
      <p:sp>
        <p:nvSpPr>
          <p:cNvPr id="3" name="TextBox 2"/>
          <p:cNvSpPr txBox="1"/>
          <p:nvPr/>
        </p:nvSpPr>
        <p:spPr>
          <a:xfrm>
            <a:off x="1016000" y="1676400"/>
            <a:ext cx="10160000" cy="4546600"/>
          </a:xfrm>
          <a:prstGeom prst="rect">
            <a:avLst/>
          </a:prstGeom>
        </p:spPr>
        <p:txBody>
          <a:bodyPr rtlCol="0" anchor="t">
            <a:normAutofit lnSpcReduction="10000"/>
          </a:bodyPr>
          <a:lstStyle/>
          <a:p>
            <a:pPr algn="l"/>
            <a:endParaRPr lang="en-US" sz="1100" dirty="0"/>
          </a:p>
          <a:p>
            <a:pPr lvl="1" indent="-231140" algn="l">
              <a:lnSpc>
                <a:spcPct val="170000"/>
              </a:lnSpc>
              <a:buChar char="•"/>
            </a:pPr>
            <a:r>
              <a:rPr lang="en-US" sz="2000" dirty="0" err="1">
                <a:solidFill>
                  <a:srgbClr val="676B6F"/>
                </a:solidFill>
                <a:latin typeface="sans-serif"/>
              </a:rPr>
              <a:t>Rasa文档：https</a:t>
            </a:r>
            <a:r>
              <a:rPr lang="en-US" sz="2000" dirty="0">
                <a:solidFill>
                  <a:srgbClr val="676B6F"/>
                </a:solidFill>
                <a:latin typeface="sans-serif"/>
              </a:rPr>
              <a:t>://rasa.com/docs/rasa/</a:t>
            </a:r>
          </a:p>
          <a:p>
            <a:pPr lvl="1" indent="-231140" algn="l">
              <a:lnSpc>
                <a:spcPct val="170000"/>
              </a:lnSpc>
              <a:buChar char="•"/>
            </a:pPr>
            <a:r>
              <a:rPr lang="en-US" sz="2000" dirty="0" err="1">
                <a:solidFill>
                  <a:srgbClr val="333333"/>
                </a:solidFill>
                <a:latin typeface="PingFang SC"/>
                <a:ea typeface="PingFang SC"/>
              </a:rPr>
              <a:t>任务型对话系统：</a:t>
            </a:r>
            <a:r>
              <a:rPr lang="en-US" sz="2000" dirty="0" err="1">
                <a:solidFill>
                  <a:srgbClr val="676B6F"/>
                </a:solidFill>
                <a:latin typeface="sans-serif"/>
              </a:rPr>
              <a:t>https</a:t>
            </a:r>
            <a:r>
              <a:rPr lang="en-US" sz="2000" dirty="0">
                <a:solidFill>
                  <a:srgbClr val="676B6F"/>
                </a:solidFill>
                <a:latin typeface="sans-serif"/>
              </a:rPr>
              <a:t>://mp.weixin.qq.com/s/NBcXT01fYoHUv3ATx78d3g</a:t>
            </a:r>
          </a:p>
          <a:p>
            <a:pPr lvl="1" indent="-231140" algn="l">
              <a:lnSpc>
                <a:spcPct val="170000"/>
              </a:lnSpc>
              <a:buChar char="•"/>
            </a:pPr>
            <a:r>
              <a:rPr lang="en-US" sz="2000" dirty="0" err="1">
                <a:solidFill>
                  <a:srgbClr val="676B6F"/>
                </a:solidFill>
                <a:latin typeface="sans-serif"/>
              </a:rPr>
              <a:t>PaddlePaddle</a:t>
            </a:r>
            <a:r>
              <a:rPr lang="en-US" sz="2000" dirty="0">
                <a:solidFill>
                  <a:srgbClr val="676B6F"/>
                </a:solidFill>
                <a:latin typeface="sans-serif"/>
              </a:rPr>
              <a:t> Dialogue General </a:t>
            </a:r>
            <a:r>
              <a:rPr lang="en-US" sz="2000" dirty="0" err="1">
                <a:solidFill>
                  <a:srgbClr val="676B6F"/>
                </a:solidFill>
                <a:latin typeface="sans-serif"/>
              </a:rPr>
              <a:t>Understanding：https</a:t>
            </a:r>
            <a:r>
              <a:rPr lang="en-US" sz="2000" dirty="0">
                <a:solidFill>
                  <a:srgbClr val="676B6F"/>
                </a:solidFill>
                <a:latin typeface="sans-serif"/>
              </a:rPr>
              <a:t>://github.com/</a:t>
            </a:r>
            <a:r>
              <a:rPr lang="en-US" sz="2000" dirty="0" err="1">
                <a:solidFill>
                  <a:srgbClr val="676B6F"/>
                </a:solidFill>
                <a:latin typeface="sans-serif"/>
              </a:rPr>
              <a:t>PaddlePaddle</a:t>
            </a:r>
            <a:r>
              <a:rPr lang="en-US" sz="2000" dirty="0">
                <a:solidFill>
                  <a:srgbClr val="676B6F"/>
                </a:solidFill>
                <a:latin typeface="sans-serif"/>
              </a:rPr>
              <a:t>/models/tree/develop/</a:t>
            </a:r>
            <a:r>
              <a:rPr lang="en-US" sz="2000" dirty="0" err="1">
                <a:solidFill>
                  <a:srgbClr val="676B6F"/>
                </a:solidFill>
                <a:latin typeface="sans-serif"/>
              </a:rPr>
              <a:t>PaddleNLP</a:t>
            </a:r>
            <a:r>
              <a:rPr lang="en-US" sz="2000" dirty="0">
                <a:solidFill>
                  <a:srgbClr val="676B6F"/>
                </a:solidFill>
                <a:latin typeface="sans-serif"/>
              </a:rPr>
              <a:t>/</a:t>
            </a:r>
            <a:r>
              <a:rPr lang="en-US" sz="2000" dirty="0" err="1">
                <a:solidFill>
                  <a:srgbClr val="676B6F"/>
                </a:solidFill>
                <a:latin typeface="sans-serif"/>
              </a:rPr>
              <a:t>PaddleDialogue</a:t>
            </a:r>
            <a:r>
              <a:rPr lang="en-US" sz="2000" dirty="0">
                <a:solidFill>
                  <a:srgbClr val="676B6F"/>
                </a:solidFill>
                <a:latin typeface="sans-serif"/>
              </a:rPr>
              <a:t>/</a:t>
            </a:r>
            <a:r>
              <a:rPr lang="en-US" sz="2000" dirty="0" err="1">
                <a:solidFill>
                  <a:srgbClr val="676B6F"/>
                </a:solidFill>
                <a:latin typeface="sans-serif"/>
              </a:rPr>
              <a:t>dialogue_general_understanding</a:t>
            </a:r>
            <a:endParaRPr lang="en-US" sz="2000" dirty="0">
              <a:solidFill>
                <a:srgbClr val="676B6F"/>
              </a:solidFill>
              <a:latin typeface="sans-serif"/>
            </a:endParaRPr>
          </a:p>
          <a:p>
            <a:pPr lvl="1" indent="-231140" algn="l">
              <a:lnSpc>
                <a:spcPct val="170000"/>
              </a:lnSpc>
              <a:buChar char="•"/>
            </a:pPr>
            <a:r>
              <a:rPr lang="en-US" sz="2000" dirty="0">
                <a:solidFill>
                  <a:srgbClr val="676B6F"/>
                </a:solidFill>
                <a:latin typeface="sans-serif"/>
              </a:rPr>
              <a:t>Alexa Prize </a:t>
            </a:r>
            <a:r>
              <a:rPr lang="en-US" sz="2000" dirty="0" err="1">
                <a:solidFill>
                  <a:srgbClr val="676B6F"/>
                </a:solidFill>
                <a:latin typeface="sans-serif"/>
              </a:rPr>
              <a:t>Competition：https</a:t>
            </a:r>
            <a:r>
              <a:rPr lang="en-US" sz="2000" dirty="0">
                <a:solidFill>
                  <a:srgbClr val="676B6F"/>
                </a:solidFill>
                <a:latin typeface="sans-serif"/>
              </a:rPr>
              <a:t>://developer.amazon.com/</a:t>
            </a:r>
            <a:r>
              <a:rPr lang="en-US" sz="2000" dirty="0" err="1">
                <a:solidFill>
                  <a:srgbClr val="676B6F"/>
                </a:solidFill>
                <a:latin typeface="sans-serif"/>
              </a:rPr>
              <a:t>alexaprize</a:t>
            </a:r>
            <a:r>
              <a:rPr lang="en-US" sz="2000" dirty="0">
                <a:solidFill>
                  <a:srgbClr val="676B6F"/>
                </a:solidFill>
                <a:latin typeface="sans-serif"/>
              </a:rPr>
              <a:t>/challenges/</a:t>
            </a:r>
          </a:p>
          <a:p>
            <a:pPr lvl="1" indent="-231140" algn="l">
              <a:lnSpc>
                <a:spcPct val="170000"/>
              </a:lnSpc>
              <a:buChar char="•"/>
            </a:pPr>
            <a:r>
              <a:rPr lang="en-US" sz="1800" dirty="0">
                <a:solidFill>
                  <a:srgbClr val="676B6F"/>
                </a:solidFill>
                <a:latin typeface="sans-serif"/>
              </a:rPr>
              <a:t>Uber Plato: </a:t>
            </a:r>
            <a:r>
              <a:rPr lang="en-US" sz="1800" dirty="0">
                <a:solidFill>
                  <a:srgbClr val="676B6F"/>
                </a:solidFill>
                <a:latin typeface="sans-serif"/>
                <a:hlinkClick r:id="rId3"/>
              </a:rPr>
              <a:t>https://github.com/uber-research/plato-research-dialogue-system</a:t>
            </a:r>
            <a:endParaRPr lang="en-US" sz="1800" dirty="0">
              <a:solidFill>
                <a:srgbClr val="676B6F"/>
              </a:solidFill>
              <a:latin typeface="sans-serif"/>
            </a:endParaRPr>
          </a:p>
          <a:p>
            <a:pPr lvl="1" indent="-231140">
              <a:lnSpc>
                <a:spcPct val="170000"/>
              </a:lnSpc>
              <a:buChar char="•"/>
            </a:pPr>
            <a:r>
              <a:rPr lang="en-US" altLang="zh-CN" dirty="0">
                <a:hlinkClick r:id="rId4"/>
              </a:rPr>
              <a:t>https://www.paperswithcode.com/</a:t>
            </a:r>
            <a:endParaRPr lang="en-US" altLang="zh-CN" dirty="0"/>
          </a:p>
          <a:p>
            <a:pPr lvl="1" indent="-231140">
              <a:lnSpc>
                <a:spcPct val="170000"/>
              </a:lnSpc>
              <a:buChar char="•"/>
            </a:pPr>
            <a:r>
              <a:rPr lang="en-US" altLang="zh-CN" sz="1800" dirty="0" err="1">
                <a:solidFill>
                  <a:srgbClr val="676B6F"/>
                </a:solidFill>
                <a:latin typeface="sans-serif"/>
              </a:rPr>
              <a:t>Acl</a:t>
            </a:r>
            <a:r>
              <a:rPr lang="en-US" altLang="zh-CN" sz="1800" dirty="0">
                <a:solidFill>
                  <a:srgbClr val="676B6F"/>
                </a:solidFill>
                <a:latin typeface="sans-serif"/>
              </a:rPr>
              <a:t> </a:t>
            </a:r>
            <a:r>
              <a:rPr lang="en-US" altLang="zh-CN" sz="1800" dirty="0" err="1">
                <a:solidFill>
                  <a:srgbClr val="676B6F"/>
                </a:solidFill>
                <a:latin typeface="sans-serif"/>
              </a:rPr>
              <a:t>emnlp</a:t>
            </a:r>
            <a:r>
              <a:rPr lang="en-US" altLang="zh-CN" sz="1800" dirty="0">
                <a:solidFill>
                  <a:srgbClr val="676B6F"/>
                </a:solidFill>
                <a:latin typeface="sans-serif"/>
              </a:rPr>
              <a:t> </a:t>
            </a:r>
            <a:r>
              <a:rPr lang="en-US" altLang="zh-CN" sz="1800" dirty="0" err="1">
                <a:solidFill>
                  <a:srgbClr val="676B6F"/>
                </a:solidFill>
                <a:latin typeface="sans-serif"/>
              </a:rPr>
              <a:t>naacl</a:t>
            </a:r>
            <a:r>
              <a:rPr lang="zh-CN" altLang="en-US" sz="1800" dirty="0">
                <a:solidFill>
                  <a:srgbClr val="676B6F"/>
                </a:solidFill>
                <a:latin typeface="sans-serif"/>
              </a:rPr>
              <a:t>会议 </a:t>
            </a:r>
            <a:r>
              <a:rPr lang="en-US" altLang="zh-CN" sz="1800" dirty="0" err="1">
                <a:solidFill>
                  <a:srgbClr val="676B6F"/>
                </a:solidFill>
                <a:latin typeface="sans-serif"/>
              </a:rPr>
              <a:t>aaai</a:t>
            </a:r>
            <a:r>
              <a:rPr lang="en-US" altLang="zh-CN" sz="1800" dirty="0">
                <a:solidFill>
                  <a:srgbClr val="676B6F"/>
                </a:solidFill>
                <a:latin typeface="sans-serif"/>
              </a:rPr>
              <a:t> </a:t>
            </a:r>
            <a:r>
              <a:rPr lang="en-US" altLang="zh-CN" sz="1800" dirty="0" err="1">
                <a:solidFill>
                  <a:srgbClr val="676B6F"/>
                </a:solidFill>
                <a:latin typeface="sans-serif"/>
              </a:rPr>
              <a:t>ijcal</a:t>
            </a:r>
            <a:r>
              <a:rPr lang="en-US" altLang="zh-CN" sz="1800" dirty="0">
                <a:solidFill>
                  <a:srgbClr val="676B6F"/>
                </a:solidFill>
                <a:latin typeface="sans-serif"/>
              </a:rPr>
              <a:t> </a:t>
            </a:r>
            <a:r>
              <a:rPr lang="en-US" altLang="zh-CN" sz="1800" dirty="0" err="1">
                <a:solidFill>
                  <a:srgbClr val="676B6F"/>
                </a:solidFill>
                <a:latin typeface="sans-serif"/>
              </a:rPr>
              <a:t>kdd</a:t>
            </a:r>
            <a:endParaRPr lang="en-US" sz="1800" dirty="0">
              <a:solidFill>
                <a:srgbClr val="676B6F"/>
              </a:solidFill>
              <a:latin typeface="sans-serif"/>
            </a:endParaRPr>
          </a:p>
          <a:p>
            <a:pPr lvl="1" indent="-231140" algn="l">
              <a:lnSpc>
                <a:spcPct val="170000"/>
              </a:lnSpc>
              <a:buChar char="•"/>
            </a:pPr>
            <a:endParaRPr sz="1800" dirty="0">
              <a:solidFill>
                <a:srgbClr val="676B6F"/>
              </a:solidFill>
              <a:latin typeface="sans-serif"/>
              <a:ea typeface="sans-serif"/>
            </a:endParaRPr>
          </a:p>
          <a:p>
            <a:pPr lvl="1" indent="-231140" algn="l">
              <a:lnSpc>
                <a:spcPct val="170000"/>
              </a:lnSpc>
              <a:buChar char="•"/>
            </a:pPr>
            <a:endParaRPr sz="1800" dirty="0">
              <a:solidFill>
                <a:srgbClr val="676B6F"/>
              </a:solidFill>
              <a:latin typeface="sans-serif"/>
              <a:ea typeface="sans-serif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16000" y="635000"/>
            <a:ext cx="10160000" cy="876300"/>
          </a:xfrm>
          <a:prstGeom prst="rect">
            <a:avLst/>
          </a:prstGeom>
        </p:spPr>
        <p:txBody>
          <a:bodyPr rtlCol="0" anchor="t">
            <a:normAutofit lnSpcReduction="10000"/>
          </a:bodyPr>
          <a:lstStyle/>
          <a:p>
            <a:pPr algn="ctr">
              <a:lnSpc>
                <a:spcPct val="140000"/>
              </a:lnSpc>
            </a:pPr>
            <a:r>
              <a:rPr lang="en-US" sz="4200" b="1">
                <a:solidFill>
                  <a:srgbClr val="41464B"/>
                </a:solidFill>
                <a:latin typeface="Microsoft YaHei"/>
                <a:ea typeface="Microsoft YaHei"/>
              </a:rPr>
              <a:t>聊天机器人的类型</a:t>
            </a:r>
            <a:endParaRPr lang="en-US" sz="1100"/>
          </a:p>
        </p:txBody>
      </p:sp>
      <p:sp>
        <p:nvSpPr>
          <p:cNvPr id="3" name="TextBox 2"/>
          <p:cNvSpPr txBox="1"/>
          <p:nvPr/>
        </p:nvSpPr>
        <p:spPr>
          <a:xfrm>
            <a:off x="1016000" y="1676400"/>
            <a:ext cx="10160000" cy="4546600"/>
          </a:xfrm>
          <a:prstGeom prst="rect">
            <a:avLst/>
          </a:prstGeom>
        </p:spPr>
        <p:txBody>
          <a:bodyPr rtlCol="0" anchor="t">
            <a:normAutofit/>
          </a:bodyPr>
          <a:lstStyle/>
          <a:p>
            <a:pPr algn="l"/>
            <a:endParaRPr lang="en-US" sz="1100"/>
          </a:p>
          <a:p>
            <a:pPr lvl="1" indent="-231140" algn="l">
              <a:lnSpc>
                <a:spcPct val="170000"/>
              </a:lnSpc>
              <a:buChar char="•"/>
            </a:pPr>
            <a:r>
              <a:rPr lang="en-US" sz="1800">
                <a:solidFill>
                  <a:srgbClr val="676B6F"/>
                </a:solidFill>
                <a:latin typeface="sans-serif"/>
                <a:ea typeface="sans-serif"/>
              </a:rPr>
              <a:t>按照功能</a:t>
            </a:r>
          </a:p>
          <a:p>
            <a:pPr lvl="2" indent="-231140" algn="l">
              <a:lnSpc>
                <a:spcPct val="170000"/>
              </a:lnSpc>
              <a:buChar char="•"/>
            </a:pPr>
            <a:r>
              <a:rPr lang="en-US" sz="1800">
                <a:solidFill>
                  <a:srgbClr val="676B6F"/>
                </a:solidFill>
                <a:latin typeface="sans-serif"/>
                <a:ea typeface="sans-serif"/>
              </a:rPr>
              <a:t>闲聊型</a:t>
            </a:r>
          </a:p>
          <a:p>
            <a:pPr lvl="2" indent="-231140" algn="l">
              <a:lnSpc>
                <a:spcPct val="170000"/>
              </a:lnSpc>
              <a:buChar char="•"/>
            </a:pPr>
            <a:r>
              <a:rPr lang="en-US" sz="1800">
                <a:solidFill>
                  <a:srgbClr val="676B6F"/>
                </a:solidFill>
                <a:latin typeface="sans-serif"/>
                <a:ea typeface="sans-serif"/>
              </a:rPr>
              <a:t>任务型</a:t>
            </a:r>
          </a:p>
          <a:p>
            <a:pPr lvl="1" indent="-231140" algn="l">
              <a:lnSpc>
                <a:spcPct val="170000"/>
              </a:lnSpc>
              <a:buChar char="•"/>
            </a:pPr>
            <a:r>
              <a:rPr lang="en-US" sz="1800">
                <a:solidFill>
                  <a:srgbClr val="676B6F"/>
                </a:solidFill>
                <a:latin typeface="sans-serif"/>
                <a:ea typeface="sans-serif"/>
              </a:rPr>
              <a:t>按照构建方法</a:t>
            </a:r>
          </a:p>
          <a:p>
            <a:pPr lvl="2" indent="-231140" algn="l">
              <a:lnSpc>
                <a:spcPct val="170000"/>
              </a:lnSpc>
              <a:buChar char="•"/>
            </a:pPr>
            <a:r>
              <a:rPr lang="en-US" sz="1800">
                <a:solidFill>
                  <a:srgbClr val="676B6F"/>
                </a:solidFill>
                <a:latin typeface="sans-serif"/>
                <a:ea typeface="sans-serif"/>
              </a:rPr>
              <a:t>检索式</a:t>
            </a:r>
          </a:p>
          <a:p>
            <a:pPr lvl="2" indent="-231140" algn="l">
              <a:lnSpc>
                <a:spcPct val="170000"/>
              </a:lnSpc>
              <a:buChar char="•"/>
            </a:pPr>
            <a:r>
              <a:rPr lang="en-US" sz="1800">
                <a:solidFill>
                  <a:srgbClr val="676B6F"/>
                </a:solidFill>
                <a:latin typeface="sans-serif"/>
                <a:ea typeface="sans-serif"/>
              </a:rPr>
              <a:t>生成式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16000" y="635000"/>
            <a:ext cx="10160000" cy="876300"/>
          </a:xfrm>
          <a:prstGeom prst="rect">
            <a:avLst/>
          </a:prstGeom>
        </p:spPr>
        <p:txBody>
          <a:bodyPr rtlCol="0" anchor="t">
            <a:normAutofit lnSpcReduction="10000"/>
          </a:bodyPr>
          <a:lstStyle/>
          <a:p>
            <a:pPr algn="ctr">
              <a:lnSpc>
                <a:spcPct val="140000"/>
              </a:lnSpc>
            </a:pPr>
            <a:r>
              <a:rPr lang="en-US" sz="4200" b="1">
                <a:solidFill>
                  <a:srgbClr val="41464B"/>
                </a:solidFill>
                <a:latin typeface="Microsoft YaHei"/>
                <a:ea typeface="Microsoft YaHei"/>
              </a:rPr>
              <a:t>检索式聊天机器人</a:t>
            </a:r>
            <a:endParaRPr lang="en-US" sz="110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alphaModFix/>
          </a:blip>
          <a:srcRect/>
          <a:stretch>
            <a:fillRect/>
          </a:stretch>
        </p:blipFill>
        <p:spPr>
          <a:xfrm>
            <a:off x="3454400" y="3048000"/>
            <a:ext cx="5080000" cy="3175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16000" y="1651000"/>
            <a:ext cx="6096000" cy="1041400"/>
          </a:xfrm>
          <a:prstGeom prst="rect">
            <a:avLst/>
          </a:prstGeom>
        </p:spPr>
        <p:txBody>
          <a:bodyPr rtlCol="0" anchor="t">
            <a:spAutoFit/>
          </a:bodyPr>
          <a:lstStyle/>
          <a:p>
            <a:pPr algn="l"/>
            <a:endParaRPr lang="en-US" sz="1100"/>
          </a:p>
          <a:p>
            <a:pPr lvl="1" indent="-231140">
              <a:lnSpc>
                <a:spcPct val="100000"/>
              </a:lnSpc>
              <a:buChar char="•"/>
            </a:pPr>
            <a:r>
              <a:rPr lang="en-US" sz="1800">
                <a:solidFill>
                  <a:srgbClr val="41464B"/>
                </a:solidFill>
                <a:latin typeface="Microsoft YaHei"/>
                <a:ea typeface="Microsoft YaHei"/>
              </a:rPr>
              <a:t>借助某种方法从参考回复中搜索</a:t>
            </a:r>
          </a:p>
          <a:p>
            <a:pPr lvl="1" indent="-231140">
              <a:lnSpc>
                <a:spcPct val="100000"/>
              </a:lnSpc>
              <a:buChar char="•"/>
            </a:pPr>
            <a:r>
              <a:rPr lang="en-US" sz="1800">
                <a:solidFill>
                  <a:srgbClr val="41464B"/>
                </a:solidFill>
                <a:latin typeface="Microsoft YaHei"/>
                <a:ea typeface="Microsoft YaHei"/>
              </a:rPr>
              <a:t>机器人的回复语言被事先定义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16000" y="635000"/>
            <a:ext cx="10160000" cy="876300"/>
          </a:xfrm>
          <a:prstGeom prst="rect">
            <a:avLst/>
          </a:prstGeom>
        </p:spPr>
        <p:txBody>
          <a:bodyPr rtlCol="0" anchor="t">
            <a:normAutofit lnSpcReduction="10000"/>
          </a:bodyPr>
          <a:lstStyle/>
          <a:p>
            <a:pPr algn="ctr">
              <a:lnSpc>
                <a:spcPct val="140000"/>
              </a:lnSpc>
            </a:pPr>
            <a:r>
              <a:rPr lang="en-US" sz="4200" b="1">
                <a:solidFill>
                  <a:srgbClr val="41464B"/>
                </a:solidFill>
                <a:latin typeface="Microsoft YaHei"/>
              </a:rPr>
              <a:t>FAQ聊天机器人</a:t>
            </a:r>
            <a:endParaRPr lang="en-US" sz="110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alphaModFix/>
          </a:blip>
          <a:srcRect/>
          <a:stretch>
            <a:fillRect/>
          </a:stretch>
        </p:blipFill>
        <p:spPr>
          <a:xfrm>
            <a:off x="8445500" y="177800"/>
            <a:ext cx="2997200" cy="64897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alphaModFix/>
          </a:blip>
          <a:srcRect/>
          <a:stretch>
            <a:fillRect/>
          </a:stretch>
        </p:blipFill>
        <p:spPr>
          <a:xfrm>
            <a:off x="1016000" y="1574800"/>
            <a:ext cx="63246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16000" y="635000"/>
            <a:ext cx="10160000" cy="876300"/>
          </a:xfrm>
          <a:prstGeom prst="rect">
            <a:avLst/>
          </a:prstGeom>
        </p:spPr>
        <p:txBody>
          <a:bodyPr rtlCol="0" anchor="t">
            <a:normAutofit/>
          </a:bodyPr>
          <a:lstStyle/>
          <a:p>
            <a:pPr algn="ctr">
              <a:lnSpc>
                <a:spcPct val="140000"/>
              </a:lnSpc>
            </a:pPr>
            <a:r>
              <a:rPr lang="en-US" sz="2000" b="1">
                <a:solidFill>
                  <a:srgbClr val="41464B"/>
                </a:solidFill>
                <a:latin typeface="Microsoft YaHei"/>
                <a:ea typeface="Microsoft YaHei"/>
              </a:rPr>
              <a:t>生成式聊天机器人</a:t>
            </a:r>
            <a:endParaRPr lang="en-US" sz="1100"/>
          </a:p>
        </p:txBody>
      </p:sp>
      <p:sp>
        <p:nvSpPr>
          <p:cNvPr id="3" name="TextBox 2"/>
          <p:cNvSpPr txBox="1"/>
          <p:nvPr/>
        </p:nvSpPr>
        <p:spPr>
          <a:xfrm>
            <a:off x="1016000" y="1676400"/>
            <a:ext cx="10160000" cy="4546600"/>
          </a:xfrm>
          <a:prstGeom prst="rect">
            <a:avLst/>
          </a:prstGeom>
        </p:spPr>
        <p:txBody>
          <a:bodyPr rtlCol="0" anchor="t">
            <a:normAutofit/>
          </a:bodyPr>
          <a:lstStyle/>
          <a:p>
            <a:pPr algn="l"/>
            <a:endParaRPr lang="en-US" sz="1100"/>
          </a:p>
          <a:p>
            <a:pPr lvl="1" indent="-231140" algn="l">
              <a:lnSpc>
                <a:spcPct val="170000"/>
              </a:lnSpc>
              <a:buChar char="•"/>
            </a:pPr>
            <a:r>
              <a:rPr lang="en-US" sz="1800">
                <a:solidFill>
                  <a:srgbClr val="676B6F"/>
                </a:solidFill>
                <a:latin typeface="sans-serif"/>
                <a:ea typeface="sans-serif"/>
              </a:rPr>
              <a:t>机器人的语言由模型生成</a:t>
            </a:r>
          </a:p>
          <a:p>
            <a:pPr lvl="1" indent="-231140" algn="l">
              <a:lnSpc>
                <a:spcPct val="170000"/>
              </a:lnSpc>
              <a:buChar char="•"/>
            </a:pPr>
            <a:r>
              <a:rPr lang="en-US" sz="1800">
                <a:solidFill>
                  <a:srgbClr val="676B6F"/>
                </a:solidFill>
                <a:latin typeface="sans-serif"/>
                <a:ea typeface="sans-serif"/>
              </a:rPr>
              <a:t>文本生成一般依赖某些统计学模型</a:t>
            </a:r>
          </a:p>
          <a:p>
            <a:pPr lvl="2" indent="-231140" algn="l">
              <a:lnSpc>
                <a:spcPct val="170000"/>
              </a:lnSpc>
              <a:buChar char="•"/>
            </a:pPr>
            <a:r>
              <a:rPr lang="en-US" sz="1800">
                <a:solidFill>
                  <a:srgbClr val="676B6F"/>
                </a:solidFill>
                <a:latin typeface="sans-serif"/>
              </a:rPr>
              <a:t>Seq2Seq + Attention</a:t>
            </a:r>
          </a:p>
          <a:p>
            <a:pPr lvl="2" indent="-231140" algn="l">
              <a:lnSpc>
                <a:spcPct val="170000"/>
              </a:lnSpc>
              <a:buChar char="•"/>
            </a:pPr>
            <a:r>
              <a:rPr lang="en-US" sz="1800">
                <a:solidFill>
                  <a:srgbClr val="676B6F"/>
                </a:solidFill>
                <a:latin typeface="sans-serif"/>
              </a:rPr>
              <a:t>Transformer</a:t>
            </a:r>
          </a:p>
          <a:p>
            <a:pPr lvl="1" indent="-231140" algn="l">
              <a:lnSpc>
                <a:spcPct val="170000"/>
              </a:lnSpc>
              <a:buChar char="•"/>
            </a:pPr>
            <a:r>
              <a:rPr lang="en-US" sz="1800">
                <a:solidFill>
                  <a:srgbClr val="676B6F"/>
                </a:solidFill>
                <a:latin typeface="sans-serif"/>
                <a:ea typeface="sans-serif"/>
              </a:rPr>
              <a:t>使用Cross Entropy Loss作为模型训练的loss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16000" y="635000"/>
            <a:ext cx="10160000" cy="876300"/>
          </a:xfrm>
          <a:prstGeom prst="rect">
            <a:avLst/>
          </a:prstGeom>
        </p:spPr>
        <p:txBody>
          <a:bodyPr rtlCol="0" anchor="t">
            <a:normAutofit lnSpcReduction="10000"/>
          </a:bodyPr>
          <a:lstStyle/>
          <a:p>
            <a:pPr algn="ctr">
              <a:lnSpc>
                <a:spcPct val="140000"/>
              </a:lnSpc>
            </a:pPr>
            <a:r>
              <a:rPr lang="en-US" sz="4200" b="1">
                <a:solidFill>
                  <a:srgbClr val="41464B"/>
                </a:solidFill>
                <a:latin typeface="Microsoft YaHei"/>
                <a:ea typeface="Microsoft YaHei"/>
              </a:rPr>
              <a:t>生成式聊天机器人</a:t>
            </a:r>
            <a:endParaRPr lang="en-US" sz="1100"/>
          </a:p>
        </p:txBody>
      </p:sp>
      <p:sp>
        <p:nvSpPr>
          <p:cNvPr id="3" name="TextBox 2"/>
          <p:cNvSpPr txBox="1"/>
          <p:nvPr/>
        </p:nvSpPr>
        <p:spPr>
          <a:xfrm>
            <a:off x="1016000" y="1676400"/>
            <a:ext cx="5312611" cy="4546600"/>
          </a:xfrm>
          <a:prstGeom prst="rect">
            <a:avLst/>
          </a:prstGeom>
        </p:spPr>
        <p:txBody>
          <a:bodyPr rtlCol="0" anchor="t">
            <a:normAutofit fontScale="92500" lnSpcReduction="20000"/>
          </a:bodyPr>
          <a:lstStyle/>
          <a:p>
            <a:pPr algn="l">
              <a:lnSpc>
                <a:spcPct val="170000"/>
              </a:lnSpc>
            </a:pPr>
            <a:r>
              <a:rPr lang="en-US" sz="1200" dirty="0" err="1">
                <a:solidFill>
                  <a:srgbClr val="676B6F"/>
                </a:solidFill>
                <a:latin typeface="sans-serif"/>
                <a:ea typeface="sans-serif"/>
              </a:rPr>
              <a:t>小黄鸡（使用LSTM</a:t>
            </a:r>
            <a:r>
              <a:rPr lang="en-US" sz="1200" dirty="0">
                <a:solidFill>
                  <a:srgbClr val="676B6F"/>
                </a:solidFill>
                <a:latin typeface="sans-serif"/>
                <a:ea typeface="sans-serif"/>
              </a:rPr>
              <a:t> Seq2Seq + </a:t>
            </a:r>
            <a:r>
              <a:rPr lang="en-US" sz="1200" dirty="0" err="1">
                <a:solidFill>
                  <a:srgbClr val="676B6F"/>
                </a:solidFill>
                <a:latin typeface="sans-serif"/>
                <a:ea typeface="sans-serif"/>
              </a:rPr>
              <a:t>Attention模型训练</a:t>
            </a:r>
            <a:r>
              <a:rPr lang="en-US" sz="1200" dirty="0">
                <a:solidFill>
                  <a:srgbClr val="676B6F"/>
                </a:solidFill>
                <a:latin typeface="sans-serif"/>
                <a:ea typeface="sans-serif"/>
              </a:rPr>
              <a:t>）:</a:t>
            </a:r>
            <a:endParaRPr lang="en-US" sz="1100" dirty="0"/>
          </a:p>
          <a:p>
            <a:pPr algn="l">
              <a:lnSpc>
                <a:spcPct val="170000"/>
              </a:lnSpc>
            </a:pPr>
            <a:r>
              <a:rPr lang="en-US" sz="1200" dirty="0">
                <a:solidFill>
                  <a:srgbClr val="676B6F"/>
                </a:solidFill>
                <a:latin typeface="sans-serif"/>
              </a:rPr>
              <a:t>&gt;</a:t>
            </a:r>
            <a:r>
              <a:rPr lang="en-US" sz="1200" dirty="0" err="1">
                <a:solidFill>
                  <a:srgbClr val="676B6F"/>
                </a:solidFill>
                <a:latin typeface="sans-serif"/>
              </a:rPr>
              <a:t>你是什么鸡</a:t>
            </a:r>
            <a:r>
              <a:rPr lang="en-US" sz="1200" dirty="0">
                <a:solidFill>
                  <a:srgbClr val="676B6F"/>
                </a:solidFill>
                <a:latin typeface="sans-serif"/>
              </a:rPr>
              <a:t>？</a:t>
            </a:r>
          </a:p>
          <a:p>
            <a:pPr algn="l">
              <a:lnSpc>
                <a:spcPct val="170000"/>
              </a:lnSpc>
            </a:pPr>
            <a:r>
              <a:rPr lang="en-US" sz="1200" dirty="0" err="1">
                <a:solidFill>
                  <a:srgbClr val="676B6F"/>
                </a:solidFill>
                <a:latin typeface="sans-serif"/>
                <a:ea typeface="sans-serif"/>
              </a:rPr>
              <a:t>小通是包崽子肚子里的小蛔虫</a:t>
            </a:r>
            <a:r>
              <a:rPr lang="en-US" sz="1200" dirty="0">
                <a:solidFill>
                  <a:srgbClr val="676B6F"/>
                </a:solidFill>
                <a:latin typeface="sans-serif"/>
                <a:ea typeface="sans-serif"/>
              </a:rPr>
              <a:t>！ </a:t>
            </a:r>
          </a:p>
          <a:p>
            <a:pPr algn="l">
              <a:lnSpc>
                <a:spcPct val="170000"/>
              </a:lnSpc>
            </a:pPr>
            <a:r>
              <a:rPr lang="en-US" sz="1200" dirty="0">
                <a:solidFill>
                  <a:srgbClr val="676B6F"/>
                </a:solidFill>
                <a:latin typeface="sans-serif"/>
              </a:rPr>
              <a:t>&gt;</a:t>
            </a:r>
            <a:r>
              <a:rPr lang="en-US" sz="1200" dirty="0" err="1">
                <a:solidFill>
                  <a:srgbClr val="676B6F"/>
                </a:solidFill>
                <a:latin typeface="sans-serif"/>
              </a:rPr>
              <a:t>你是什么虫子</a:t>
            </a:r>
            <a:r>
              <a:rPr lang="en-US" sz="1200" dirty="0">
                <a:solidFill>
                  <a:srgbClr val="676B6F"/>
                </a:solidFill>
                <a:latin typeface="sans-serif"/>
              </a:rPr>
              <a:t>？ </a:t>
            </a:r>
          </a:p>
          <a:p>
            <a:pPr algn="l">
              <a:lnSpc>
                <a:spcPct val="170000"/>
              </a:lnSpc>
            </a:pPr>
            <a:r>
              <a:rPr lang="en-US" sz="1200" dirty="0" err="1">
                <a:solidFill>
                  <a:srgbClr val="676B6F"/>
                </a:solidFill>
                <a:latin typeface="sans-serif"/>
                <a:ea typeface="sans-serif"/>
              </a:rPr>
              <a:t>小通黄</a:t>
            </a:r>
            <a:r>
              <a:rPr lang="en-US" sz="1200" dirty="0">
                <a:solidFill>
                  <a:srgbClr val="676B6F"/>
                </a:solidFill>
                <a:latin typeface="sans-serif"/>
                <a:ea typeface="sans-serif"/>
              </a:rPr>
              <a:t> </a:t>
            </a:r>
          </a:p>
          <a:p>
            <a:pPr algn="l">
              <a:lnSpc>
                <a:spcPct val="170000"/>
              </a:lnSpc>
            </a:pPr>
            <a:r>
              <a:rPr lang="en-US" sz="1200" dirty="0">
                <a:solidFill>
                  <a:srgbClr val="676B6F"/>
                </a:solidFill>
                <a:latin typeface="sans-serif"/>
              </a:rPr>
              <a:t>&gt;</a:t>
            </a:r>
            <a:r>
              <a:rPr lang="en-US" sz="1200" dirty="0" err="1">
                <a:solidFill>
                  <a:srgbClr val="676B6F"/>
                </a:solidFill>
                <a:latin typeface="sans-serif"/>
              </a:rPr>
              <a:t>你喜欢吃蔬菜吗</a:t>
            </a:r>
            <a:r>
              <a:rPr lang="en-US" sz="1200" dirty="0">
                <a:solidFill>
                  <a:srgbClr val="676B6F"/>
                </a:solidFill>
                <a:latin typeface="sans-serif"/>
              </a:rPr>
              <a:t>？ </a:t>
            </a:r>
          </a:p>
          <a:p>
            <a:pPr algn="l">
              <a:lnSpc>
                <a:spcPct val="170000"/>
              </a:lnSpc>
            </a:pPr>
            <a:r>
              <a:rPr lang="en-US" sz="1200" dirty="0" err="1">
                <a:solidFill>
                  <a:srgbClr val="676B6F"/>
                </a:solidFill>
                <a:latin typeface="sans-serif"/>
                <a:ea typeface="sans-serif"/>
              </a:rPr>
              <a:t>喜欢啊，不过还是杨坤山最喜欢她</a:t>
            </a:r>
            <a:r>
              <a:rPr lang="en-US" sz="1200" dirty="0">
                <a:solidFill>
                  <a:srgbClr val="676B6F"/>
                </a:solidFill>
                <a:latin typeface="sans-serif"/>
                <a:ea typeface="sans-serif"/>
              </a:rPr>
              <a:t> </a:t>
            </a:r>
          </a:p>
          <a:p>
            <a:pPr algn="l">
              <a:lnSpc>
                <a:spcPct val="170000"/>
              </a:lnSpc>
            </a:pPr>
            <a:r>
              <a:rPr lang="en-US" sz="1200" dirty="0">
                <a:solidFill>
                  <a:srgbClr val="676B6F"/>
                </a:solidFill>
                <a:latin typeface="sans-serif"/>
              </a:rPr>
              <a:t>&gt;</a:t>
            </a:r>
            <a:r>
              <a:rPr lang="en-US" sz="1200" dirty="0" err="1">
                <a:solidFill>
                  <a:srgbClr val="676B6F"/>
                </a:solidFill>
                <a:latin typeface="sans-serif"/>
              </a:rPr>
              <a:t>你喜欢吃甜品吗</a:t>
            </a:r>
            <a:r>
              <a:rPr lang="en-US" sz="1200" dirty="0">
                <a:solidFill>
                  <a:srgbClr val="676B6F"/>
                </a:solidFill>
                <a:latin typeface="sans-serif"/>
              </a:rPr>
              <a:t>？</a:t>
            </a:r>
          </a:p>
          <a:p>
            <a:pPr algn="l">
              <a:lnSpc>
                <a:spcPct val="170000"/>
              </a:lnSpc>
            </a:pPr>
            <a:r>
              <a:rPr lang="en-US" sz="1200" dirty="0">
                <a:solidFill>
                  <a:srgbClr val="676B6F"/>
                </a:solidFill>
                <a:latin typeface="sans-serif"/>
              </a:rPr>
              <a:t>= = </a:t>
            </a:r>
          </a:p>
          <a:p>
            <a:pPr algn="l">
              <a:lnSpc>
                <a:spcPct val="170000"/>
              </a:lnSpc>
            </a:pPr>
            <a:r>
              <a:rPr lang="en-US" sz="1200" dirty="0">
                <a:solidFill>
                  <a:srgbClr val="676B6F"/>
                </a:solidFill>
                <a:latin typeface="sans-serif"/>
              </a:rPr>
              <a:t>&gt;</a:t>
            </a:r>
            <a:r>
              <a:rPr lang="en-US" sz="1200" dirty="0" err="1">
                <a:solidFill>
                  <a:srgbClr val="676B6F"/>
                </a:solidFill>
                <a:latin typeface="sans-serif"/>
              </a:rPr>
              <a:t>你最喜欢吃什么甜品</a:t>
            </a:r>
            <a:r>
              <a:rPr lang="en-US" sz="1200" dirty="0">
                <a:solidFill>
                  <a:srgbClr val="676B6F"/>
                </a:solidFill>
                <a:latin typeface="sans-serif"/>
              </a:rPr>
              <a:t>？ </a:t>
            </a:r>
          </a:p>
          <a:p>
            <a:pPr algn="l">
              <a:lnSpc>
                <a:spcPct val="170000"/>
              </a:lnSpc>
            </a:pPr>
            <a:r>
              <a:rPr lang="en-US" sz="1200" dirty="0">
                <a:solidFill>
                  <a:srgbClr val="676B6F"/>
                </a:solidFill>
                <a:latin typeface="sans-serif"/>
              </a:rPr>
              <a:t>= = </a:t>
            </a:r>
          </a:p>
          <a:p>
            <a:pPr algn="l">
              <a:lnSpc>
                <a:spcPct val="170000"/>
              </a:lnSpc>
            </a:pPr>
            <a:r>
              <a:rPr lang="en-US" sz="1200" dirty="0">
                <a:solidFill>
                  <a:srgbClr val="676B6F"/>
                </a:solidFill>
                <a:latin typeface="sans-serif"/>
              </a:rPr>
              <a:t>&gt;</a:t>
            </a:r>
            <a:r>
              <a:rPr lang="en-US" sz="1200" dirty="0" err="1">
                <a:solidFill>
                  <a:srgbClr val="676B6F"/>
                </a:solidFill>
                <a:latin typeface="sans-serif"/>
              </a:rPr>
              <a:t>你是哪里人</a:t>
            </a:r>
            <a:r>
              <a:rPr lang="en-US" sz="1200" dirty="0">
                <a:solidFill>
                  <a:srgbClr val="676B6F"/>
                </a:solidFill>
                <a:latin typeface="sans-serif"/>
              </a:rPr>
              <a:t>？ </a:t>
            </a:r>
          </a:p>
          <a:p>
            <a:pPr algn="l">
              <a:lnSpc>
                <a:spcPct val="170000"/>
              </a:lnSpc>
            </a:pPr>
            <a:r>
              <a:rPr lang="en-US" sz="1200" dirty="0" err="1">
                <a:solidFill>
                  <a:srgbClr val="676B6F"/>
                </a:solidFill>
                <a:latin typeface="sans-serif"/>
                <a:ea typeface="sans-serif"/>
              </a:rPr>
              <a:t>我是威海的，随主</a:t>
            </a:r>
            <a:r>
              <a:rPr lang="en-US" sz="1200" dirty="0">
                <a:solidFill>
                  <a:srgbClr val="676B6F"/>
                </a:solidFill>
                <a:latin typeface="sans-serif"/>
                <a:ea typeface="sans-serif"/>
              </a:rPr>
              <a:t>。 </a:t>
            </a:r>
          </a:p>
          <a:p>
            <a:pPr algn="l">
              <a:lnSpc>
                <a:spcPct val="170000"/>
              </a:lnSpc>
            </a:pPr>
            <a:r>
              <a:rPr lang="en-US" sz="1200" dirty="0">
                <a:solidFill>
                  <a:srgbClr val="676B6F"/>
                </a:solidFill>
                <a:latin typeface="sans-serif"/>
              </a:rPr>
              <a:t>&gt;</a:t>
            </a:r>
            <a:r>
              <a:rPr lang="en-US" sz="1200" dirty="0" err="1">
                <a:solidFill>
                  <a:srgbClr val="676B6F"/>
                </a:solidFill>
                <a:latin typeface="sans-serif"/>
              </a:rPr>
              <a:t>你想去哪里</a:t>
            </a:r>
            <a:r>
              <a:rPr lang="en-US" sz="1200" dirty="0">
                <a:solidFill>
                  <a:srgbClr val="676B6F"/>
                </a:solidFill>
                <a:latin typeface="sans-serif"/>
              </a:rPr>
              <a:t> </a:t>
            </a:r>
          </a:p>
          <a:p>
            <a:pPr algn="l">
              <a:lnSpc>
                <a:spcPct val="170000"/>
              </a:lnSpc>
            </a:pPr>
            <a:r>
              <a:rPr lang="en-US" sz="1200" dirty="0" err="1">
                <a:solidFill>
                  <a:srgbClr val="676B6F"/>
                </a:solidFill>
                <a:latin typeface="sans-serif"/>
                <a:ea typeface="sans-serif"/>
              </a:rPr>
              <a:t>去找新欢了呗</a:t>
            </a:r>
            <a:r>
              <a:rPr lang="en-US" sz="1200" dirty="0">
                <a:solidFill>
                  <a:srgbClr val="676B6F"/>
                </a:solidFill>
                <a:latin typeface="sans-serif"/>
                <a:ea typeface="sans-serif"/>
              </a:rPr>
              <a:t> </a:t>
            </a:r>
          </a:p>
          <a:p>
            <a:pPr algn="l">
              <a:lnSpc>
                <a:spcPct val="170000"/>
              </a:lnSpc>
            </a:pPr>
            <a:r>
              <a:rPr lang="en-US" sz="1200" dirty="0">
                <a:solidFill>
                  <a:srgbClr val="676B6F"/>
                </a:solidFill>
                <a:latin typeface="sans-serif"/>
              </a:rPr>
              <a:t>&gt;</a:t>
            </a:r>
            <a:r>
              <a:rPr lang="en-US" sz="1200" dirty="0" err="1">
                <a:solidFill>
                  <a:srgbClr val="676B6F"/>
                </a:solidFill>
                <a:latin typeface="sans-serif"/>
              </a:rPr>
              <a:t>你是公鸡还是母鸡</a:t>
            </a:r>
            <a:r>
              <a:rPr lang="en-US" sz="1200" dirty="0">
                <a:solidFill>
                  <a:srgbClr val="676B6F"/>
                </a:solidFill>
                <a:latin typeface="sans-serif"/>
              </a:rPr>
              <a:t>？ </a:t>
            </a:r>
          </a:p>
          <a:p>
            <a:pPr algn="l">
              <a:lnSpc>
                <a:spcPct val="170000"/>
              </a:lnSpc>
            </a:pPr>
            <a:r>
              <a:rPr lang="en-US" sz="1200" dirty="0" err="1">
                <a:solidFill>
                  <a:srgbClr val="676B6F"/>
                </a:solidFill>
                <a:latin typeface="sans-serif"/>
                <a:ea typeface="sans-serif"/>
              </a:rPr>
              <a:t>公鸡哟</a:t>
            </a:r>
            <a:r>
              <a:rPr lang="en-US" sz="1200" dirty="0">
                <a:solidFill>
                  <a:srgbClr val="676B6F"/>
                </a:solidFill>
                <a:latin typeface="sans-serif"/>
                <a:ea typeface="sans-serif"/>
              </a:rPr>
              <a:t> </a:t>
            </a:r>
            <a:r>
              <a:rPr lang="en-US" sz="1200" dirty="0" err="1">
                <a:solidFill>
                  <a:srgbClr val="676B6F"/>
                </a:solidFill>
                <a:latin typeface="sans-serif"/>
                <a:ea typeface="sans-serif"/>
              </a:rPr>
              <a:t>我是</a:t>
            </a:r>
            <a:endParaRPr lang="en-US" sz="1200" dirty="0">
              <a:solidFill>
                <a:srgbClr val="676B6F"/>
              </a:solidFill>
              <a:latin typeface="sans-serif"/>
              <a:ea typeface="sans-serif"/>
            </a:endParaRPr>
          </a:p>
        </p:txBody>
      </p:sp>
      <p:sp>
        <p:nvSpPr>
          <p:cNvPr id="4" name="TextBox 2">
            <a:extLst>
              <a:ext uri="{FF2B5EF4-FFF2-40B4-BE49-F238E27FC236}">
                <a16:creationId xmlns:a16="http://schemas.microsoft.com/office/drawing/2014/main" id="{18B2DBE9-7ECE-425F-BB9C-4B275F8D1070}"/>
              </a:ext>
            </a:extLst>
          </p:cNvPr>
          <p:cNvSpPr txBox="1"/>
          <p:nvPr/>
        </p:nvSpPr>
        <p:spPr>
          <a:xfrm>
            <a:off x="6328611" y="1676400"/>
            <a:ext cx="5312611" cy="4546600"/>
          </a:xfrm>
          <a:prstGeom prst="rect">
            <a:avLst/>
          </a:prstGeom>
        </p:spPr>
        <p:txBody>
          <a:bodyPr rtlCol="0" anchor="t">
            <a:normAutofit/>
          </a:bodyPr>
          <a:lstStyle/>
          <a:p>
            <a:pPr algn="l">
              <a:lnSpc>
                <a:spcPct val="170000"/>
              </a:lnSpc>
            </a:pPr>
            <a:r>
              <a:rPr lang="en-US" altLang="zh-CN" sz="1200" dirty="0">
                <a:solidFill>
                  <a:srgbClr val="676B6F"/>
                </a:solidFill>
                <a:latin typeface="sans-serif"/>
                <a:ea typeface="sans-serif"/>
              </a:rPr>
              <a:t>Demo</a:t>
            </a:r>
          </a:p>
          <a:p>
            <a:pPr>
              <a:lnSpc>
                <a:spcPct val="170000"/>
              </a:lnSpc>
            </a:pPr>
            <a:r>
              <a:rPr lang="en-US" altLang="zh-CN" dirty="0">
                <a:hlinkClick r:id="rId3"/>
              </a:rPr>
              <a:t>https://convai.huggingface.co/</a:t>
            </a:r>
            <a:endParaRPr lang="en-US" sz="1200" dirty="0">
              <a:solidFill>
                <a:srgbClr val="676B6F"/>
              </a:solidFill>
              <a:latin typeface="sans-serif"/>
              <a:ea typeface="sans-serif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16000" y="635000"/>
            <a:ext cx="10160000" cy="876300"/>
          </a:xfrm>
          <a:prstGeom prst="rect">
            <a:avLst/>
          </a:prstGeom>
        </p:spPr>
        <p:txBody>
          <a:bodyPr rtlCol="0" anchor="t">
            <a:normAutofit/>
          </a:bodyPr>
          <a:lstStyle/>
          <a:p>
            <a:pPr algn="ctr">
              <a:lnSpc>
                <a:spcPct val="140000"/>
              </a:lnSpc>
            </a:pPr>
            <a:r>
              <a:rPr lang="en-US" sz="2000" b="1">
                <a:solidFill>
                  <a:srgbClr val="41464B"/>
                </a:solidFill>
                <a:latin typeface="Microsoft YaHei"/>
                <a:ea typeface="Microsoft YaHei"/>
              </a:rPr>
              <a:t>生成式聊天机器人</a:t>
            </a:r>
            <a:endParaRPr lang="en-US" sz="1100"/>
          </a:p>
        </p:txBody>
      </p:sp>
      <p:sp>
        <p:nvSpPr>
          <p:cNvPr id="3" name="TextBox 2"/>
          <p:cNvSpPr txBox="1"/>
          <p:nvPr/>
        </p:nvSpPr>
        <p:spPr>
          <a:xfrm>
            <a:off x="1016000" y="1676400"/>
            <a:ext cx="10160000" cy="4546600"/>
          </a:xfrm>
          <a:prstGeom prst="rect">
            <a:avLst/>
          </a:prstGeom>
        </p:spPr>
        <p:txBody>
          <a:bodyPr rtlCol="0" anchor="t">
            <a:normAutofit fontScale="55000" lnSpcReduction="20000"/>
          </a:bodyPr>
          <a:lstStyle/>
          <a:p>
            <a:pPr algn="l">
              <a:lnSpc>
                <a:spcPct val="170000"/>
              </a:lnSpc>
            </a:pPr>
            <a:r>
              <a:rPr lang="en-US" sz="1200">
                <a:solidFill>
                  <a:srgbClr val="676B6F"/>
                </a:solidFill>
                <a:latin typeface="sans-serif"/>
                <a:ea typeface="sans-serif"/>
              </a:rPr>
              <a:t>（Dialo使用两个GPT2模型训练而成）</a:t>
            </a:r>
            <a:endParaRPr lang="en-US" sz="1100"/>
          </a:p>
          <a:p>
            <a:pPr algn="l">
              <a:lnSpc>
                <a:spcPct val="170000"/>
              </a:lnSpc>
            </a:pPr>
            <a:r>
              <a:rPr lang="en-US" sz="2000">
                <a:solidFill>
                  <a:srgbClr val="24292E"/>
                </a:solidFill>
                <a:highlight>
                  <a:srgbClr val="FFFFFF">
                    <a:alpha val="100000"/>
                  </a:srgbClr>
                </a:highlight>
                <a:latin typeface="PingFang SC"/>
              </a:rPr>
              <a:t>user:亲爱的在干嘛呢 </a:t>
            </a:r>
          </a:p>
          <a:p>
            <a:pPr algn="l">
              <a:lnSpc>
                <a:spcPct val="170000"/>
              </a:lnSpc>
            </a:pPr>
            <a:r>
              <a:rPr lang="en-US" sz="2000">
                <a:solidFill>
                  <a:srgbClr val="24292E"/>
                </a:solidFill>
                <a:highlight>
                  <a:srgbClr val="FFFFFF">
                    <a:alpha val="100000"/>
                  </a:srgbClr>
                </a:highlight>
                <a:latin typeface="PingFang SC"/>
              </a:rPr>
              <a:t>chatbot:在家里玩儿 </a:t>
            </a:r>
          </a:p>
          <a:p>
            <a:pPr algn="l">
              <a:lnSpc>
                <a:spcPct val="170000"/>
              </a:lnSpc>
            </a:pPr>
            <a:r>
              <a:rPr lang="en-US" sz="2000">
                <a:solidFill>
                  <a:srgbClr val="24292E"/>
                </a:solidFill>
                <a:highlight>
                  <a:srgbClr val="FFFFFF">
                    <a:alpha val="100000"/>
                  </a:srgbClr>
                </a:highlight>
                <a:latin typeface="PingFang SC"/>
              </a:rPr>
              <a:t>user:作业写完了吗 </a:t>
            </a:r>
          </a:p>
          <a:p>
            <a:pPr algn="l">
              <a:lnSpc>
                <a:spcPct val="170000"/>
              </a:lnSpc>
            </a:pPr>
            <a:r>
              <a:rPr lang="en-US" sz="2000">
                <a:solidFill>
                  <a:srgbClr val="24292E"/>
                </a:solidFill>
                <a:highlight>
                  <a:srgbClr val="FFFFFF">
                    <a:alpha val="100000"/>
                  </a:srgbClr>
                </a:highlight>
                <a:latin typeface="PingFang SC"/>
              </a:rPr>
              <a:t>chatbot:没有 </a:t>
            </a:r>
          </a:p>
          <a:p>
            <a:pPr algn="l">
              <a:lnSpc>
                <a:spcPct val="170000"/>
              </a:lnSpc>
            </a:pPr>
            <a:r>
              <a:rPr lang="en-US" sz="2000">
                <a:solidFill>
                  <a:srgbClr val="24292E"/>
                </a:solidFill>
                <a:highlight>
                  <a:srgbClr val="FFFFFF">
                    <a:alpha val="100000"/>
                  </a:srgbClr>
                </a:highlight>
                <a:latin typeface="PingFang SC"/>
              </a:rPr>
              <a:t>user:还不快滚去写作业 </a:t>
            </a:r>
          </a:p>
          <a:p>
            <a:pPr algn="l">
              <a:lnSpc>
                <a:spcPct val="170000"/>
              </a:lnSpc>
            </a:pPr>
            <a:r>
              <a:rPr lang="en-US" sz="2000">
                <a:solidFill>
                  <a:srgbClr val="24292E"/>
                </a:solidFill>
                <a:highlight>
                  <a:srgbClr val="FFFFFF">
                    <a:alpha val="100000"/>
                  </a:srgbClr>
                </a:highlight>
                <a:latin typeface="PingFang SC"/>
              </a:rPr>
              <a:t>chatbot:我还没写呢 </a:t>
            </a:r>
          </a:p>
          <a:p>
            <a:pPr algn="l">
              <a:lnSpc>
                <a:spcPct val="170000"/>
              </a:lnSpc>
            </a:pPr>
            <a:r>
              <a:rPr lang="en-US" sz="2000">
                <a:solidFill>
                  <a:srgbClr val="24292E"/>
                </a:solidFill>
                <a:highlight>
                  <a:srgbClr val="FFFFFF">
                    <a:alpha val="100000"/>
                  </a:srgbClr>
                </a:highlight>
                <a:latin typeface="PingFang SC"/>
              </a:rPr>
              <a:t>user:你个大笨蛋 </a:t>
            </a:r>
          </a:p>
          <a:p>
            <a:pPr algn="l">
              <a:lnSpc>
                <a:spcPct val="170000"/>
              </a:lnSpc>
            </a:pPr>
            <a:r>
              <a:rPr lang="en-US" sz="2000">
                <a:solidFill>
                  <a:srgbClr val="24292E"/>
                </a:solidFill>
                <a:highlight>
                  <a:srgbClr val="FFFFFF">
                    <a:alpha val="100000"/>
                  </a:srgbClr>
                </a:highlight>
                <a:latin typeface="PingFang SC"/>
              </a:rPr>
              <a:t>chatbot:你才是 </a:t>
            </a:r>
          </a:p>
          <a:p>
            <a:pPr algn="l">
              <a:lnSpc>
                <a:spcPct val="170000"/>
              </a:lnSpc>
            </a:pPr>
            <a:r>
              <a:rPr lang="en-US" sz="2000">
                <a:solidFill>
                  <a:srgbClr val="24292E"/>
                </a:solidFill>
                <a:highlight>
                  <a:srgbClr val="FFFFFF">
                    <a:alpha val="100000"/>
                  </a:srgbClr>
                </a:highlight>
                <a:latin typeface="PingFang SC"/>
              </a:rPr>
              <a:t>user:你是傻子吧 </a:t>
            </a:r>
          </a:p>
          <a:p>
            <a:pPr algn="l">
              <a:lnSpc>
                <a:spcPct val="170000"/>
              </a:lnSpc>
            </a:pPr>
            <a:r>
              <a:rPr lang="en-US" sz="2000">
                <a:solidFill>
                  <a:srgbClr val="24292E"/>
                </a:solidFill>
                <a:highlight>
                  <a:srgbClr val="FFFFFF">
                    <a:alpha val="100000"/>
                  </a:srgbClr>
                </a:highlight>
                <a:latin typeface="PingFang SC"/>
              </a:rPr>
              <a:t>chatbot:你是傻子你说谁是傻子 </a:t>
            </a:r>
          </a:p>
          <a:p>
            <a:pPr algn="l">
              <a:lnSpc>
                <a:spcPct val="170000"/>
              </a:lnSpc>
            </a:pPr>
            <a:r>
              <a:rPr lang="en-US" sz="2000">
                <a:solidFill>
                  <a:srgbClr val="24292E"/>
                </a:solidFill>
                <a:highlight>
                  <a:srgbClr val="FFFFFF">
                    <a:alpha val="100000"/>
                  </a:srgbClr>
                </a:highlight>
                <a:latin typeface="PingFang SC"/>
              </a:rPr>
              <a:t>user:说的就是你，怎样 </a:t>
            </a:r>
          </a:p>
          <a:p>
            <a:pPr algn="l">
              <a:lnSpc>
                <a:spcPct val="170000"/>
              </a:lnSpc>
            </a:pPr>
            <a:r>
              <a:rPr lang="en-US" sz="2000">
                <a:solidFill>
                  <a:srgbClr val="24292E"/>
                </a:solidFill>
                <a:highlight>
                  <a:srgbClr val="FFFFFF">
                    <a:alpha val="100000"/>
                  </a:srgbClr>
                </a:highlight>
                <a:latin typeface="PingFang SC"/>
              </a:rPr>
              <a:t>chatbot:我不傻 </a:t>
            </a:r>
          </a:p>
          <a:p>
            <a:pPr algn="l">
              <a:lnSpc>
                <a:spcPct val="170000"/>
              </a:lnSpc>
            </a:pPr>
            <a:r>
              <a:rPr lang="en-US" sz="2000">
                <a:solidFill>
                  <a:srgbClr val="24292E"/>
                </a:solidFill>
                <a:highlight>
                  <a:srgbClr val="FFFFFF">
                    <a:alpha val="100000"/>
                  </a:srgbClr>
                </a:highlight>
                <a:latin typeface="PingFang SC"/>
              </a:rPr>
              <a:t>user:不和你玩了 </a:t>
            </a:r>
          </a:p>
          <a:p>
            <a:pPr algn="l">
              <a:lnSpc>
                <a:spcPct val="170000"/>
              </a:lnSpc>
            </a:pPr>
            <a:r>
              <a:rPr lang="en-US" sz="2000">
                <a:solidFill>
                  <a:srgbClr val="24292E"/>
                </a:solidFill>
                <a:highlight>
                  <a:srgbClr val="FFFFFF">
                    <a:alpha val="100000"/>
                  </a:srgbClr>
                </a:highlight>
                <a:latin typeface="PingFang SC"/>
              </a:rPr>
              <a:t>chatbot:我是傻子</a:t>
            </a:r>
          </a:p>
          <a:p>
            <a:pPr algn="l">
              <a:lnSpc>
                <a:spcPct val="170000"/>
              </a:lnSpc>
            </a:pPr>
            <a:r>
              <a:rPr lang="en-US" sz="1200">
                <a:solidFill>
                  <a:srgbClr val="676B6F"/>
                </a:solidFill>
                <a:latin typeface="sans-serif"/>
                <a:ea typeface="sans-serif"/>
              </a:rPr>
              <a:t>（以上案例来自</a:t>
            </a:r>
            <a:r>
              <a:rPr lang="en-US" sz="1200">
                <a:solidFill>
                  <a:srgbClr val="676B6F"/>
                </a:solidFill>
                <a:latin typeface="sans-serif"/>
              </a:rPr>
              <a:t>https://github.com/yangjianxin1/GPT2-chitchat）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16000" y="635000"/>
            <a:ext cx="10160000" cy="876300"/>
          </a:xfrm>
          <a:prstGeom prst="rect">
            <a:avLst/>
          </a:prstGeom>
        </p:spPr>
        <p:txBody>
          <a:bodyPr rtlCol="0" anchor="t">
            <a:normAutofit lnSpcReduction="10000"/>
          </a:bodyPr>
          <a:lstStyle/>
          <a:p>
            <a:pPr algn="ctr">
              <a:lnSpc>
                <a:spcPct val="140000"/>
              </a:lnSpc>
            </a:pPr>
            <a:r>
              <a:rPr lang="en-US" sz="4200" b="1">
                <a:solidFill>
                  <a:srgbClr val="41464B"/>
                </a:solidFill>
                <a:latin typeface="Microsoft YaHei"/>
                <a:ea typeface="Microsoft YaHei"/>
              </a:rPr>
              <a:t>深度学习在聊天机器人中的应用</a:t>
            </a:r>
            <a:endParaRPr lang="en-US" sz="1100"/>
          </a:p>
        </p:txBody>
      </p:sp>
      <p:sp>
        <p:nvSpPr>
          <p:cNvPr id="3" name="TextBox 2"/>
          <p:cNvSpPr txBox="1"/>
          <p:nvPr/>
        </p:nvSpPr>
        <p:spPr>
          <a:xfrm>
            <a:off x="1016000" y="1676400"/>
            <a:ext cx="10160000" cy="4546600"/>
          </a:xfrm>
          <a:prstGeom prst="rect">
            <a:avLst/>
          </a:prstGeom>
        </p:spPr>
        <p:txBody>
          <a:bodyPr rtlCol="0" anchor="t">
            <a:normAutofit/>
          </a:bodyPr>
          <a:lstStyle/>
          <a:p>
            <a:pPr algn="l"/>
            <a:endParaRPr lang="en-US" sz="1100"/>
          </a:p>
          <a:p>
            <a:pPr lvl="1" indent="-231140" algn="l">
              <a:lnSpc>
                <a:spcPct val="170000"/>
              </a:lnSpc>
              <a:buChar char="•"/>
            </a:pPr>
            <a:r>
              <a:rPr lang="en-US" sz="1800">
                <a:solidFill>
                  <a:srgbClr val="676B6F"/>
                </a:solidFill>
                <a:latin typeface="sans-serif"/>
              </a:rPr>
              <a:t>Seq2Seq + Attention, Transformer, GPT2…</a:t>
            </a:r>
          </a:p>
          <a:p>
            <a:pPr lvl="1" indent="-231140" algn="l">
              <a:lnSpc>
                <a:spcPct val="170000"/>
              </a:lnSpc>
              <a:buChar char="•"/>
            </a:pPr>
            <a:r>
              <a:rPr lang="en-US" sz="1800">
                <a:solidFill>
                  <a:srgbClr val="676B6F"/>
                </a:solidFill>
                <a:latin typeface="sans-serif"/>
                <a:ea typeface="sans-serif"/>
              </a:rPr>
              <a:t>增强学习 Policy Gradient，针对一些目标（BLEU score等）做模型的优化</a:t>
            </a:r>
          </a:p>
          <a:p>
            <a:pPr lvl="1" indent="-231140" algn="l">
              <a:lnSpc>
                <a:spcPct val="170000"/>
              </a:lnSpc>
              <a:buChar char="•"/>
            </a:pPr>
            <a:r>
              <a:rPr lang="en-US" sz="1800">
                <a:solidFill>
                  <a:srgbClr val="676B6F"/>
                </a:solidFill>
                <a:latin typeface="sans-serif"/>
                <a:ea typeface="sans-serif"/>
              </a:rPr>
              <a:t>最大的障碍：</a:t>
            </a:r>
          </a:p>
          <a:p>
            <a:pPr lvl="2" indent="-231140" algn="l">
              <a:lnSpc>
                <a:spcPct val="170000"/>
              </a:lnSpc>
              <a:buChar char="•"/>
            </a:pPr>
            <a:r>
              <a:rPr lang="en-US" sz="1800">
                <a:solidFill>
                  <a:srgbClr val="676B6F"/>
                </a:solidFill>
                <a:latin typeface="sans-serif"/>
                <a:ea typeface="sans-serif"/>
              </a:rPr>
              <a:t>模型的行为不可控</a:t>
            </a:r>
          </a:p>
          <a:p>
            <a:pPr lvl="2" indent="-231140" algn="l">
              <a:lnSpc>
                <a:spcPct val="170000"/>
              </a:lnSpc>
              <a:buChar char="•"/>
            </a:pPr>
            <a:r>
              <a:rPr lang="en-US" sz="1800">
                <a:solidFill>
                  <a:srgbClr val="676B6F"/>
                </a:solidFill>
                <a:latin typeface="sans-serif"/>
                <a:ea typeface="sans-serif"/>
              </a:rPr>
              <a:t>如何做模型的评估？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266</TotalTime>
  <Words>676</Words>
  <Application>Microsoft Office PowerPoint</Application>
  <PresentationFormat>宽屏</PresentationFormat>
  <Paragraphs>197</Paragraphs>
  <Slides>22</Slides>
  <Notes>22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28" baseType="lpstr">
      <vt:lpstr>PingFang SC</vt:lpstr>
      <vt:lpstr>sans-serif</vt:lpstr>
      <vt:lpstr>黑体</vt:lpstr>
      <vt:lpstr>Microsoft YaHei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用户</dc:creator>
  <cp:lastModifiedBy>12261</cp:lastModifiedBy>
  <cp:revision>22</cp:revision>
  <dcterms:created xsi:type="dcterms:W3CDTF">2018-10-08T04:15:15Z</dcterms:created>
  <dcterms:modified xsi:type="dcterms:W3CDTF">2020-03-07T08:01:00Z</dcterms:modified>
</cp:coreProperties>
</file>